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87" r:id="rId2"/>
    <p:sldId id="282" r:id="rId3"/>
    <p:sldId id="389" r:id="rId4"/>
    <p:sldId id="390" r:id="rId5"/>
    <p:sldId id="392" r:id="rId6"/>
    <p:sldId id="393" r:id="rId7"/>
    <p:sldId id="394" r:id="rId8"/>
    <p:sldId id="395" r:id="rId9"/>
    <p:sldId id="396" r:id="rId10"/>
    <p:sldId id="398" r:id="rId11"/>
    <p:sldId id="399" r:id="rId12"/>
    <p:sldId id="400" r:id="rId13"/>
    <p:sldId id="401" r:id="rId14"/>
    <p:sldId id="407" r:id="rId15"/>
    <p:sldId id="408" r:id="rId16"/>
    <p:sldId id="402" r:id="rId17"/>
    <p:sldId id="403" r:id="rId18"/>
    <p:sldId id="405" r:id="rId19"/>
    <p:sldId id="406" r:id="rId20"/>
    <p:sldId id="307" r:id="rId21"/>
    <p:sldId id="270"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1" autoAdjust="0"/>
    <p:restoredTop sz="94629"/>
  </p:normalViewPr>
  <p:slideViewPr>
    <p:cSldViewPr snapToGrid="0">
      <p:cViewPr varScale="1">
        <p:scale>
          <a:sx n="125" d="100"/>
          <a:sy n="125" d="100"/>
        </p:scale>
        <p:origin x="712" y="16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33313-E1F3-4382-8224-8E55ABCB1243}" type="datetimeFigureOut">
              <a:rPr lang="fr-FR" smtClean="0"/>
              <a:t>25/04/2025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E25E0B-5F3F-4291-914F-06663DFEAFA9}" type="slidenum">
              <a:rPr lang="fr-FR" smtClean="0"/>
              <a:t>‹N°›</a:t>
            </a:fld>
            <a:endParaRPr lang="fr-FR"/>
          </a:p>
        </p:txBody>
      </p:sp>
    </p:spTree>
    <p:extLst>
      <p:ext uri="{BB962C8B-B14F-4D97-AF65-F5344CB8AC3E}">
        <p14:creationId xmlns:p14="http://schemas.microsoft.com/office/powerpoint/2010/main" val="2776594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1</a:t>
            </a:fld>
            <a:endParaRPr lang="fr-BJ"/>
          </a:p>
        </p:txBody>
      </p:sp>
    </p:spTree>
    <p:extLst>
      <p:ext uri="{BB962C8B-B14F-4D97-AF65-F5344CB8AC3E}">
        <p14:creationId xmlns:p14="http://schemas.microsoft.com/office/powerpoint/2010/main" val="324648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915BE3-836A-7309-8CDE-B8502995255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17F5319-68E9-0BAF-E773-1D73C4F808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205ED24-7B88-9956-7585-16FB3C577E69}"/>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5" name="Espace réservé du pied de page 4">
            <a:extLst>
              <a:ext uri="{FF2B5EF4-FFF2-40B4-BE49-F238E27FC236}">
                <a16:creationId xmlns:a16="http://schemas.microsoft.com/office/drawing/2014/main" id="{2D274700-C38E-C01C-DEF6-AD1881E7D5E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0ED40E-F222-AA4A-099B-146FA7AE741E}"/>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4288025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2EE945-6B5A-FC34-4FE9-63A2396C349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4CC3397-8134-712F-E451-FD2426ED208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3663F7F-54A2-1A6C-6FD5-7E2F6B8D7A2A}"/>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5" name="Espace réservé du pied de page 4">
            <a:extLst>
              <a:ext uri="{FF2B5EF4-FFF2-40B4-BE49-F238E27FC236}">
                <a16:creationId xmlns:a16="http://schemas.microsoft.com/office/drawing/2014/main" id="{B53A3353-5FA0-77F1-858C-65E670F849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F18EBD0-356C-F953-3B52-6DDF24CD0F40}"/>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685516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0F917B2-0EC9-9C1B-D32F-36E54A25454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0952509-2171-7217-F8CE-2E70A4E5D5A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8BB2B6C-01D6-C1A3-4548-9964DCC0744C}"/>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5" name="Espace réservé du pied de page 4">
            <a:extLst>
              <a:ext uri="{FF2B5EF4-FFF2-40B4-BE49-F238E27FC236}">
                <a16:creationId xmlns:a16="http://schemas.microsoft.com/office/drawing/2014/main" id="{1752A6AF-3C8C-CE98-90D4-FDE467E3F5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4314C9D-0166-73FB-A782-370FC8AD385D}"/>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245188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9E097E-ED03-846D-83E2-B0D2CAA2EDE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0D74BFE-6AB5-CA8E-DCBA-8364DF4172A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40019FC-E84B-94B6-73CE-407114488A37}"/>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5" name="Espace réservé du pied de page 4">
            <a:extLst>
              <a:ext uri="{FF2B5EF4-FFF2-40B4-BE49-F238E27FC236}">
                <a16:creationId xmlns:a16="http://schemas.microsoft.com/office/drawing/2014/main" id="{A30C2A74-BA2B-113B-3775-1E8DA3528C0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A414747-40AA-9F9F-F9A8-AEF8F167C378}"/>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2018296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8C98DA-8099-3F99-7E70-8ABD71ADBD6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D720D34-938E-C4E9-F480-AA1846D91E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49B93C4-42F6-7F7A-B782-FE9DD49508E8}"/>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5" name="Espace réservé du pied de page 4">
            <a:extLst>
              <a:ext uri="{FF2B5EF4-FFF2-40B4-BE49-F238E27FC236}">
                <a16:creationId xmlns:a16="http://schemas.microsoft.com/office/drawing/2014/main" id="{F1494497-C378-426A-4BD3-7829E0FB3FD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BD1FEB6-3F29-729B-2C08-240F63DB4B96}"/>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40245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A7F502-A585-5346-DF3F-21AE4DB1D65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CEB49D9-923C-A97F-B9C4-79CC3480187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D0BEFBD-6835-E5F4-56B1-B4552D33F5A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8C71DCB-AE1E-9A64-5DD2-65376899B03E}"/>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6" name="Espace réservé du pied de page 5">
            <a:extLst>
              <a:ext uri="{FF2B5EF4-FFF2-40B4-BE49-F238E27FC236}">
                <a16:creationId xmlns:a16="http://schemas.microsoft.com/office/drawing/2014/main" id="{716884F5-420A-B6E4-C115-303E8E4A865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145DBBF-09BB-76F3-719E-19FCEF2A93C9}"/>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3684658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3F50F9-6B3F-6CB6-87A2-E045981A718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726C480-7580-290F-A365-7DBA1BB752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60E5839-A6AA-A197-1B69-38268180060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17EB98D-07E9-AA8E-E54F-51F34824C4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4F064EE-7306-17CF-1C44-FF25372803B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B6A3461-0B11-29CC-EBEE-8A1E4B9E9E15}"/>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8" name="Espace réservé du pied de page 7">
            <a:extLst>
              <a:ext uri="{FF2B5EF4-FFF2-40B4-BE49-F238E27FC236}">
                <a16:creationId xmlns:a16="http://schemas.microsoft.com/office/drawing/2014/main" id="{321EE600-8F41-A29C-1B43-A1C9C8A34E4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A41E5B5-715B-B79F-23D8-B1CFA09B2183}"/>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1083625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E2315A-6F86-1331-90C7-3A5CFB8101B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84E90A2-40F4-C02A-A4DB-DE1A4DC438CA}"/>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4" name="Espace réservé du pied de page 3">
            <a:extLst>
              <a:ext uri="{FF2B5EF4-FFF2-40B4-BE49-F238E27FC236}">
                <a16:creationId xmlns:a16="http://schemas.microsoft.com/office/drawing/2014/main" id="{D5B3C4A6-E90F-62E3-FECB-7A5146B3EC6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A33B92B-F416-AE11-D7B5-43B0C7D7CDC2}"/>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195625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60C9A1F-D280-B201-F115-644C661612FF}"/>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3" name="Espace réservé du pied de page 2">
            <a:extLst>
              <a:ext uri="{FF2B5EF4-FFF2-40B4-BE49-F238E27FC236}">
                <a16:creationId xmlns:a16="http://schemas.microsoft.com/office/drawing/2014/main" id="{C638B619-FD67-4289-1346-4F9962E97C4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5967116-C843-B600-0689-08A2849BD72B}"/>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55153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01A7B1-A3F7-8A0A-7F1D-E9A03A207AC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BCB7A19-9EE3-5481-73FA-CE8A71175C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3A5571E-3B78-C193-13FE-011F5F6F0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E1F875D-EC75-E223-5FAB-29F430B7B43A}"/>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6" name="Espace réservé du pied de page 5">
            <a:extLst>
              <a:ext uri="{FF2B5EF4-FFF2-40B4-BE49-F238E27FC236}">
                <a16:creationId xmlns:a16="http://schemas.microsoft.com/office/drawing/2014/main" id="{06F415DE-5C64-871A-E542-ED6C9CD6E75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A7E2A69-97FE-4EB3-007F-69A8195C15A1}"/>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3085647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E86712-1064-2D4B-A228-8E0DC7C4DCD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3D693C4-66B8-9EB4-AB43-7D648A6C45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118AF12-7DFC-E78F-1FDB-95A6E1A725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28C5FD5-3361-1C0B-4FE6-781F59825181}"/>
              </a:ext>
            </a:extLst>
          </p:cNvPr>
          <p:cNvSpPr>
            <a:spLocks noGrp="1"/>
          </p:cNvSpPr>
          <p:nvPr>
            <p:ph type="dt" sz="half" idx="10"/>
          </p:nvPr>
        </p:nvSpPr>
        <p:spPr/>
        <p:txBody>
          <a:bodyPr/>
          <a:lstStyle/>
          <a:p>
            <a:fld id="{93E82FB1-03D7-4C2C-BCC6-54E2697B9ABC}" type="datetimeFigureOut">
              <a:rPr lang="fr-FR" smtClean="0"/>
              <a:t>25/04/2025</a:t>
            </a:fld>
            <a:endParaRPr lang="fr-FR"/>
          </a:p>
        </p:txBody>
      </p:sp>
      <p:sp>
        <p:nvSpPr>
          <p:cNvPr id="6" name="Espace réservé du pied de page 5">
            <a:extLst>
              <a:ext uri="{FF2B5EF4-FFF2-40B4-BE49-F238E27FC236}">
                <a16:creationId xmlns:a16="http://schemas.microsoft.com/office/drawing/2014/main" id="{4DA6C481-6A81-F9DC-31DA-D81D65243D0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A968318-10D9-6D6E-4CA1-9C0BE2D7507D}"/>
              </a:ext>
            </a:extLst>
          </p:cNvPr>
          <p:cNvSpPr>
            <a:spLocks noGrp="1"/>
          </p:cNvSpPr>
          <p:nvPr>
            <p:ph type="sldNum" sz="quarter" idx="12"/>
          </p:nvPr>
        </p:nvSpPr>
        <p:spPr/>
        <p:txBody>
          <a:bodyPr/>
          <a:lstStyle/>
          <a:p>
            <a:fld id="{DCCA2B10-6034-442F-B15E-D4B701CD31A3}" type="slidenum">
              <a:rPr lang="fr-FR" smtClean="0"/>
              <a:t>‹N°›</a:t>
            </a:fld>
            <a:endParaRPr lang="fr-FR"/>
          </a:p>
        </p:txBody>
      </p:sp>
    </p:spTree>
    <p:extLst>
      <p:ext uri="{BB962C8B-B14F-4D97-AF65-F5344CB8AC3E}">
        <p14:creationId xmlns:p14="http://schemas.microsoft.com/office/powerpoint/2010/main" val="364787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5E26210-170C-0C9C-CB60-2780F37076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B1A1264-D184-A6F7-98BF-609D8BBDD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8F08EF5-6C06-6A89-C152-09F520DB5C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82FB1-03D7-4C2C-BCC6-54E2697B9ABC}" type="datetimeFigureOut">
              <a:rPr lang="fr-FR" smtClean="0"/>
              <a:t>25/04/2025</a:t>
            </a:fld>
            <a:endParaRPr lang="fr-FR"/>
          </a:p>
        </p:txBody>
      </p:sp>
      <p:sp>
        <p:nvSpPr>
          <p:cNvPr id="5" name="Espace réservé du pied de page 4">
            <a:extLst>
              <a:ext uri="{FF2B5EF4-FFF2-40B4-BE49-F238E27FC236}">
                <a16:creationId xmlns:a16="http://schemas.microsoft.com/office/drawing/2014/main" id="{1EE9EBF9-8B14-61B9-0BCC-2BF8C26221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3617909-F84F-7638-210B-A698A0585C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A2B10-6034-442F-B15E-D4B701CD31A3}" type="slidenum">
              <a:rPr lang="fr-FR" smtClean="0"/>
              <a:t>‹N°›</a:t>
            </a:fld>
            <a:endParaRPr lang="fr-FR"/>
          </a:p>
        </p:txBody>
      </p:sp>
    </p:spTree>
    <p:extLst>
      <p:ext uri="{BB962C8B-B14F-4D97-AF65-F5344CB8AC3E}">
        <p14:creationId xmlns:p14="http://schemas.microsoft.com/office/powerpoint/2010/main" val="2313077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nssfd.bj/"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us-titre 2">
            <a:extLst>
              <a:ext uri="{FF2B5EF4-FFF2-40B4-BE49-F238E27FC236}">
                <a16:creationId xmlns:a16="http://schemas.microsoft.com/office/drawing/2014/main" id="{D92C17F8-944C-8800-7EB1-93F09E44A123}"/>
              </a:ext>
            </a:extLst>
          </p:cNvPr>
          <p:cNvSpPr txBox="1">
            <a:spLocks/>
          </p:cNvSpPr>
          <p:nvPr/>
        </p:nvSpPr>
        <p:spPr>
          <a:xfrm>
            <a:off x="1389909" y="5065039"/>
            <a:ext cx="9361714" cy="1656436"/>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fr-FR" sz="2400" b="1" dirty="0">
                <a:solidFill>
                  <a:srgbClr val="784379"/>
                </a:solidFill>
                <a:latin typeface="Georgia" panose="02040502050405020303" pitchFamily="18" charset="0"/>
              </a:rPr>
              <a:t>Philippe A. R. DAHOUI</a:t>
            </a:r>
          </a:p>
          <a:p>
            <a:pPr marL="0" indent="0" algn="ctr">
              <a:lnSpc>
                <a:spcPct val="100000"/>
              </a:lnSpc>
              <a:spcBef>
                <a:spcPts val="0"/>
              </a:spcBef>
              <a:buNone/>
            </a:pPr>
            <a:r>
              <a:rPr lang="fr-FR" sz="1800" dirty="0">
                <a:solidFill>
                  <a:schemeClr val="tx1">
                    <a:lumMod val="85000"/>
                    <a:lumOff val="15000"/>
                  </a:schemeClr>
                </a:solidFill>
                <a:latin typeface="Georgia" panose="02040502050405020303" pitchFamily="18" charset="0"/>
              </a:rPr>
              <a:t>Macroéconomiste, Directeur général de l’ANSSFD</a:t>
            </a:r>
          </a:p>
          <a:p>
            <a:pPr marL="0" indent="0" algn="ctr">
              <a:lnSpc>
                <a:spcPct val="100000"/>
              </a:lnSpc>
              <a:spcBef>
                <a:spcPts val="0"/>
              </a:spcBef>
              <a:buNone/>
            </a:pPr>
            <a:r>
              <a:rPr lang="fr-FR" sz="1600" dirty="0">
                <a:solidFill>
                  <a:schemeClr val="accent5">
                    <a:lumMod val="50000"/>
                  </a:schemeClr>
                </a:solidFill>
                <a:latin typeface="Georgia" panose="02040502050405020303" pitchFamily="18" charset="0"/>
                <a:hlinkClick r:id="rId3"/>
              </a:rPr>
              <a:t>anssfd.bj</a:t>
            </a:r>
            <a:r>
              <a:rPr lang="fr-FR" sz="1600" dirty="0">
                <a:solidFill>
                  <a:schemeClr val="accent5">
                    <a:lumMod val="50000"/>
                  </a:schemeClr>
                </a:solidFill>
                <a:latin typeface="Georgia" panose="02040502050405020303" pitchFamily="18" charset="0"/>
              </a:rPr>
              <a:t> </a:t>
            </a:r>
          </a:p>
        </p:txBody>
      </p:sp>
      <p:sp>
        <p:nvSpPr>
          <p:cNvPr id="9" name="Rectangle : coins arrondis 8">
            <a:extLst>
              <a:ext uri="{FF2B5EF4-FFF2-40B4-BE49-F238E27FC236}">
                <a16:creationId xmlns:a16="http://schemas.microsoft.com/office/drawing/2014/main" id="{11B02999-98C0-2F51-E8DC-F43C6C53C1EC}"/>
              </a:ext>
            </a:extLst>
          </p:cNvPr>
          <p:cNvSpPr/>
          <p:nvPr/>
        </p:nvSpPr>
        <p:spPr>
          <a:xfrm>
            <a:off x="337459" y="3486149"/>
            <a:ext cx="11466614" cy="1339177"/>
          </a:xfrm>
          <a:prstGeom prst="roundRect">
            <a:avLst/>
          </a:prstGeom>
          <a:solidFill>
            <a:schemeClr val="tx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3400" b="1" dirty="0">
                <a:solidFill>
                  <a:prstClr val="white"/>
                </a:solidFill>
                <a:latin typeface="Georgia" panose="02040502050405020303" pitchFamily="18" charset="0"/>
              </a:rPr>
              <a:t>Revue des principaux titres et chapitres du projet de la loi régissant la microfinance au Bénin</a:t>
            </a:r>
          </a:p>
        </p:txBody>
      </p:sp>
      <p:pic>
        <p:nvPicPr>
          <p:cNvPr id="2" name="Image 1">
            <a:extLst>
              <a:ext uri="{FF2B5EF4-FFF2-40B4-BE49-F238E27FC236}">
                <a16:creationId xmlns:a16="http://schemas.microsoft.com/office/drawing/2014/main" id="{4261780E-3B91-F338-A850-364AB00F4A1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62595" y="325619"/>
            <a:ext cx="11016343" cy="995181"/>
          </a:xfrm>
          <a:prstGeom prst="rect">
            <a:avLst/>
          </a:prstGeom>
          <a:noFill/>
          <a:ln>
            <a:noFill/>
          </a:ln>
        </p:spPr>
      </p:pic>
      <p:sp>
        <p:nvSpPr>
          <p:cNvPr id="4" name="Espace réservé du numéro de diapositive 3">
            <a:extLst>
              <a:ext uri="{FF2B5EF4-FFF2-40B4-BE49-F238E27FC236}">
                <a16:creationId xmlns:a16="http://schemas.microsoft.com/office/drawing/2014/main" id="{04A0E77C-B5D8-5F3D-C528-8884D9C55A8F}"/>
              </a:ext>
            </a:extLst>
          </p:cNvPr>
          <p:cNvSpPr>
            <a:spLocks noGrp="1"/>
          </p:cNvSpPr>
          <p:nvPr>
            <p:ph type="sldNum" sz="quarter" idx="12"/>
          </p:nvPr>
        </p:nvSpPr>
        <p:spPr/>
        <p:txBody>
          <a:bodyPr/>
          <a:lstStyle/>
          <a:p>
            <a:fld id="{A83B0E56-5429-400E-B301-A26BDFBFDE48}" type="slidenum">
              <a:rPr lang="fr-BJ" smtClean="0"/>
              <a:t>1</a:t>
            </a:fld>
            <a:endParaRPr lang="fr-BJ"/>
          </a:p>
        </p:txBody>
      </p:sp>
      <p:sp>
        <p:nvSpPr>
          <p:cNvPr id="3" name="Rectangle : coins arrondis 2">
            <a:extLst>
              <a:ext uri="{FF2B5EF4-FFF2-40B4-BE49-F238E27FC236}">
                <a16:creationId xmlns:a16="http://schemas.microsoft.com/office/drawing/2014/main" id="{CA54DA22-2CF4-7FBB-7AE7-0804BE57DF01}"/>
              </a:ext>
            </a:extLst>
          </p:cNvPr>
          <p:cNvSpPr/>
          <p:nvPr/>
        </p:nvSpPr>
        <p:spPr>
          <a:xfrm>
            <a:off x="562595" y="1555809"/>
            <a:ext cx="11016343" cy="99518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Aptos" panose="020B0004020202020204" pitchFamily="34" charset="0"/>
              </a:rPr>
              <a:t>ATELIER D’IMPRÉGNATION DU CONTENU DU PROJET DE LOI PORTANT RÈGLEMENTATION DE LA MICROFINANCE AU BÉNIN</a:t>
            </a:r>
            <a:endParaRPr lang="fr-BJ" sz="2400" b="1" dirty="0">
              <a:solidFill>
                <a:schemeClr val="tx1"/>
              </a:solidFill>
              <a:latin typeface="Aptos" panose="020B0004020202020204" pitchFamily="34" charset="0"/>
            </a:endParaRPr>
          </a:p>
        </p:txBody>
      </p:sp>
      <p:sp>
        <p:nvSpPr>
          <p:cNvPr id="5" name="Rectangle : coins arrondis 4">
            <a:extLst>
              <a:ext uri="{FF2B5EF4-FFF2-40B4-BE49-F238E27FC236}">
                <a16:creationId xmlns:a16="http://schemas.microsoft.com/office/drawing/2014/main" id="{D30767C3-9487-2CC4-2986-CAC5DC5B7989}"/>
              </a:ext>
            </a:extLst>
          </p:cNvPr>
          <p:cNvSpPr/>
          <p:nvPr/>
        </p:nvSpPr>
        <p:spPr>
          <a:xfrm>
            <a:off x="562595" y="2889922"/>
            <a:ext cx="11016343" cy="450116"/>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005493"/>
                </a:solidFill>
                <a:latin typeface="Georgia" panose="02040502050405020303" pitchFamily="18" charset="0"/>
              </a:rPr>
              <a:t>COMMUNICATION N°</a:t>
            </a:r>
            <a:r>
              <a:rPr lang="fr-FR" sz="3600" b="1" dirty="0">
                <a:solidFill>
                  <a:srgbClr val="005493"/>
                </a:solidFill>
                <a:latin typeface="Georgia" panose="02040502050405020303" pitchFamily="18" charset="0"/>
              </a:rPr>
              <a:t>5</a:t>
            </a:r>
            <a:r>
              <a:rPr lang="fr-FR" sz="2800" b="1" dirty="0">
                <a:solidFill>
                  <a:srgbClr val="005493"/>
                </a:solidFill>
                <a:latin typeface="Georgia" panose="02040502050405020303" pitchFamily="18" charset="0"/>
              </a:rPr>
              <a:t> :</a:t>
            </a:r>
            <a:endParaRPr lang="fr-BJ" sz="2800" b="1" dirty="0">
              <a:solidFill>
                <a:srgbClr val="005493"/>
              </a:solidFill>
              <a:latin typeface="Georgia" panose="02040502050405020303" pitchFamily="18" charset="0"/>
            </a:endParaRPr>
          </a:p>
        </p:txBody>
      </p:sp>
    </p:spTree>
    <p:extLst>
      <p:ext uri="{BB962C8B-B14F-4D97-AF65-F5344CB8AC3E}">
        <p14:creationId xmlns:p14="http://schemas.microsoft.com/office/powerpoint/2010/main" val="74291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46A8F-1B77-B94E-0A1C-3EADFAF2AA8D}"/>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BD69F031-FA6D-F371-2A8B-11135440F237}"/>
              </a:ext>
            </a:extLst>
          </p:cNvPr>
          <p:cNvSpPr/>
          <p:nvPr/>
        </p:nvSpPr>
        <p:spPr>
          <a:xfrm>
            <a:off x="-9519" y="3697458"/>
            <a:ext cx="2219319" cy="3153081"/>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39738D76-2693-C71D-FF76-0F221CC8CE83}"/>
              </a:ext>
            </a:extLst>
          </p:cNvPr>
          <p:cNvSpPr/>
          <p:nvPr/>
        </p:nvSpPr>
        <p:spPr>
          <a:xfrm>
            <a:off x="0" y="-57150"/>
            <a:ext cx="2219319" cy="3522184"/>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space réservé du contenu 2">
            <a:extLst>
              <a:ext uri="{FF2B5EF4-FFF2-40B4-BE49-F238E27FC236}">
                <a16:creationId xmlns:a16="http://schemas.microsoft.com/office/drawing/2014/main" id="{E78B4BDF-45B8-C740-546D-2C8FAEDC99C1}"/>
              </a:ext>
            </a:extLst>
          </p:cNvPr>
          <p:cNvSpPr txBox="1">
            <a:spLocks/>
          </p:cNvSpPr>
          <p:nvPr/>
        </p:nvSpPr>
        <p:spPr>
          <a:xfrm>
            <a:off x="307258" y="209550"/>
            <a:ext cx="1912066" cy="2810485"/>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2000" b="1" kern="100" dirty="0">
                <a:latin typeface="Georgia" panose="02040502050405020303" pitchFamily="18" charset="0"/>
                <a:ea typeface="Calibri" panose="020F0502020204030204" pitchFamily="34" charset="0"/>
                <a:cs typeface="Times New Roman" panose="02020603050405020304" pitchFamily="18" charset="0"/>
              </a:rPr>
              <a:t>TITRE 4 </a:t>
            </a:r>
            <a:r>
              <a:rPr lang="fr-FR" sz="2000" b="1" dirty="0">
                <a:latin typeface="Georgia" panose="02040502050405020303" pitchFamily="18" charset="0"/>
              </a:rPr>
              <a:t>:  </a:t>
            </a:r>
            <a:r>
              <a:rPr lang="fr-FR" sz="2000" b="1" kern="100" dirty="0">
                <a:latin typeface="Georgia" panose="02040502050405020303" pitchFamily="18" charset="0"/>
                <a:ea typeface="Calibri" panose="020F0502020204030204" pitchFamily="34" charset="0"/>
                <a:cs typeface="Times New Roman" panose="02020603050405020304" pitchFamily="18" charset="0"/>
              </a:rPr>
              <a:t>FINANCE ISLAMIQUE </a:t>
            </a:r>
          </a:p>
          <a:p>
            <a:pPr marL="0" indent="0" algn="ctr">
              <a:lnSpc>
                <a:spcPct val="150000"/>
              </a:lnSpc>
              <a:buNone/>
            </a:pPr>
            <a:r>
              <a:rPr lang="fr-FR" sz="18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Modalités d’exercice et les instances de conformité qui encadrent l’activité. </a:t>
            </a:r>
          </a:p>
          <a:p>
            <a:pPr marL="0" indent="0" algn="ctr">
              <a:lnSpc>
                <a:spcPct val="150000"/>
              </a:lnSpc>
              <a:buNone/>
            </a:pPr>
            <a:r>
              <a:rPr lang="fr-FR" sz="1800" kern="100" dirty="0">
                <a:solidFill>
                  <a:srgbClr val="C00000"/>
                </a:solidFill>
                <a:latin typeface="Georgia" panose="02040502050405020303" pitchFamily="18" charset="0"/>
                <a:ea typeface="Calibri" panose="020F0502020204030204" pitchFamily="34" charset="0"/>
                <a:cs typeface="Times New Roman" panose="02020603050405020304" pitchFamily="18" charset="0"/>
              </a:rPr>
              <a:t>(Suite)</a:t>
            </a: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 </a:t>
            </a:r>
          </a:p>
        </p:txBody>
      </p:sp>
      <p:sp>
        <p:nvSpPr>
          <p:cNvPr id="6" name="Espace réservé du contenu 2">
            <a:extLst>
              <a:ext uri="{FF2B5EF4-FFF2-40B4-BE49-F238E27FC236}">
                <a16:creationId xmlns:a16="http://schemas.microsoft.com/office/drawing/2014/main" id="{7A573C95-8CC3-A862-FE58-5B4AA58C0E31}"/>
              </a:ext>
            </a:extLst>
          </p:cNvPr>
          <p:cNvSpPr txBox="1">
            <a:spLocks/>
          </p:cNvSpPr>
          <p:nvPr/>
        </p:nvSpPr>
        <p:spPr>
          <a:xfrm>
            <a:off x="2333633" y="172284"/>
            <a:ext cx="9484434" cy="35251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lvl="1" indent="-285750" algn="just">
              <a:lnSpc>
                <a:spcPct val="200000"/>
              </a:lnSpc>
              <a:spcBef>
                <a:spcPts val="0"/>
              </a:spcBef>
              <a:buFont typeface="Arial" panose="020B0604020202020204"/>
              <a:buChar char="•"/>
            </a:pPr>
            <a:r>
              <a:rPr lang="fr-FR" sz="2000" b="1" dirty="0">
                <a:latin typeface="Georgia" panose="02040502050405020303" pitchFamily="18" charset="0"/>
              </a:rPr>
              <a:t>Mise en place d’un Conseil de Conformité (Art. 58 &amp; 59)</a:t>
            </a:r>
            <a:endParaRPr lang="fr-FR" sz="1800" kern="100" dirty="0">
              <a:latin typeface="Georgia" panose="02040502050405020303" pitchFamily="18" charset="0"/>
              <a:ea typeface="Calibri" panose="020F0502020204030204" pitchFamily="34" charset="0"/>
              <a:cs typeface="Times New Roman" panose="02020603050405020304" pitchFamily="18" charset="0"/>
            </a:endParaRPr>
          </a:p>
          <a:p>
            <a:pPr marL="742950" lvl="2" indent="-285750" algn="just">
              <a:lnSpc>
                <a:spcPct val="200000"/>
              </a:lnSpc>
              <a:spcBef>
                <a:spcPts val="0"/>
              </a:spcBef>
              <a:buFont typeface="Wingdings" panose="05000000000000000000" pitchFamily="2" charset="2"/>
              <a:buChar char="ü"/>
            </a:pPr>
            <a:r>
              <a:rPr lang="fr-FR" sz="1700" b="1" dirty="0">
                <a:latin typeface="Georgia" panose="02040502050405020303" pitchFamily="18" charset="0"/>
              </a:rPr>
              <a:t>Central, </a:t>
            </a:r>
            <a:r>
              <a:rPr lang="fr-FR" sz="1700" dirty="0">
                <a:latin typeface="Georgia" panose="02040502050405020303" pitchFamily="18" charset="0"/>
              </a:rPr>
              <a:t>institué au sein de la BCEAO ;</a:t>
            </a:r>
          </a:p>
          <a:p>
            <a:pPr marL="742950" lvl="2" indent="-285750" algn="just">
              <a:lnSpc>
                <a:spcPct val="200000"/>
              </a:lnSpc>
              <a:spcBef>
                <a:spcPts val="0"/>
              </a:spcBef>
              <a:buFont typeface="Wingdings" panose="05000000000000000000" pitchFamily="2" charset="2"/>
              <a:buChar char="ü"/>
            </a:pPr>
            <a:r>
              <a:rPr lang="fr-FR" sz="1700" b="1" dirty="0">
                <a:latin typeface="Georgia" panose="02040502050405020303" pitchFamily="18" charset="0"/>
              </a:rPr>
              <a:t>Interne, au sein de l’IMF, </a:t>
            </a:r>
            <a:r>
              <a:rPr lang="fr-FR" sz="1700" dirty="0">
                <a:latin typeface="Georgia" panose="02040502050405020303" pitchFamily="18" charset="0"/>
              </a:rPr>
              <a:t>composé de jurisconsultes et d’experts en finance islamique indépendants, dans les conditions et modalités fixées par la Banque Centrale</a:t>
            </a:r>
          </a:p>
          <a:p>
            <a:pPr marL="1200150" lvl="3" indent="-285750" algn="just">
              <a:lnSpc>
                <a:spcPct val="200000"/>
              </a:lnSpc>
              <a:spcBef>
                <a:spcPts val="0"/>
              </a:spcBef>
              <a:buFont typeface="Wingdings" pitchFamily="2" charset="2"/>
              <a:buChar char="§"/>
            </a:pPr>
            <a:r>
              <a:rPr lang="fr-FR" sz="1600" dirty="0">
                <a:latin typeface="Georgia" panose="02040502050405020303" pitchFamily="18" charset="0"/>
              </a:rPr>
              <a:t>Les IMF exerçant la finance islamique peuvent mettre en place un </a:t>
            </a:r>
            <a:r>
              <a:rPr lang="fr-FR" sz="1600" dirty="0">
                <a:solidFill>
                  <a:srgbClr val="C00000"/>
                </a:solidFill>
                <a:latin typeface="Georgia" panose="02040502050405020303" pitchFamily="18" charset="0"/>
              </a:rPr>
              <a:t>Conseil de conformité </a:t>
            </a:r>
            <a:r>
              <a:rPr lang="fr-FR" sz="1600" b="1" dirty="0">
                <a:solidFill>
                  <a:srgbClr val="C00000"/>
                </a:solidFill>
                <a:latin typeface="Georgia" panose="02040502050405020303" pitchFamily="18" charset="0"/>
              </a:rPr>
              <a:t>mutualisé</a:t>
            </a:r>
            <a:r>
              <a:rPr lang="fr-FR" sz="1600" dirty="0">
                <a:latin typeface="Georgia" panose="02040502050405020303" pitchFamily="18" charset="0"/>
              </a:rPr>
              <a:t> dans les conditions et modalités fixées par la Banque Centrale</a:t>
            </a:r>
            <a:endParaRPr lang="fr-FR" sz="1600" b="1" kern="100" dirty="0">
              <a:latin typeface="Georgia" panose="02040502050405020303" pitchFamily="18" charset="0"/>
              <a:ea typeface="Calibri" panose="020F0502020204030204" pitchFamily="34"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4B4A66E4-2C03-2CC0-552E-C14A82FC1644}"/>
              </a:ext>
            </a:extLst>
          </p:cNvPr>
          <p:cNvSpPr txBox="1">
            <a:spLocks/>
          </p:cNvSpPr>
          <p:nvPr/>
        </p:nvSpPr>
        <p:spPr>
          <a:xfrm>
            <a:off x="307258" y="3944038"/>
            <a:ext cx="1912066" cy="29139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5: </a:t>
            </a:r>
            <a:r>
              <a:rPr lang="fr-FR" sz="1800" b="1" dirty="0">
                <a:latin typeface="Georgia" panose="02040502050405020303" pitchFamily="18" charset="0"/>
              </a:rPr>
              <a:t>Dispositions Comptables et Prudentielles</a:t>
            </a: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 </a:t>
            </a:r>
          </a:p>
        </p:txBody>
      </p:sp>
      <p:cxnSp>
        <p:nvCxnSpPr>
          <p:cNvPr id="4" name="Connecteur droit 3">
            <a:extLst>
              <a:ext uri="{FF2B5EF4-FFF2-40B4-BE49-F238E27FC236}">
                <a16:creationId xmlns:a16="http://schemas.microsoft.com/office/drawing/2014/main" id="{F646E3C2-B708-3950-1D6E-AE68A6F80910}"/>
              </a:ext>
            </a:extLst>
          </p:cNvPr>
          <p:cNvCxnSpPr>
            <a:cxnSpLocks/>
          </p:cNvCxnSpPr>
          <p:nvPr/>
        </p:nvCxnSpPr>
        <p:spPr>
          <a:xfrm flipV="1">
            <a:off x="2219319" y="0"/>
            <a:ext cx="0" cy="3465034"/>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cxnSp>
        <p:nvCxnSpPr>
          <p:cNvPr id="5" name="Connecteur droit 4">
            <a:extLst>
              <a:ext uri="{FF2B5EF4-FFF2-40B4-BE49-F238E27FC236}">
                <a16:creationId xmlns:a16="http://schemas.microsoft.com/office/drawing/2014/main" id="{B1821EC5-FF45-E481-5114-9B2E0ECF3109}"/>
              </a:ext>
            </a:extLst>
          </p:cNvPr>
          <p:cNvCxnSpPr>
            <a:cxnSpLocks/>
          </p:cNvCxnSpPr>
          <p:nvPr/>
        </p:nvCxnSpPr>
        <p:spPr>
          <a:xfrm flipH="1" flipV="1">
            <a:off x="2209800" y="3697458"/>
            <a:ext cx="9519" cy="3160542"/>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cxnSp>
        <p:nvCxnSpPr>
          <p:cNvPr id="10" name="Connecteur droit 9">
            <a:extLst>
              <a:ext uri="{FF2B5EF4-FFF2-40B4-BE49-F238E27FC236}">
                <a16:creationId xmlns:a16="http://schemas.microsoft.com/office/drawing/2014/main" id="{6B7C73D1-653B-3CF8-FB04-5B27EB741E4A}"/>
              </a:ext>
            </a:extLst>
          </p:cNvPr>
          <p:cNvCxnSpPr>
            <a:cxnSpLocks/>
          </p:cNvCxnSpPr>
          <p:nvPr/>
        </p:nvCxnSpPr>
        <p:spPr>
          <a:xfrm>
            <a:off x="307258" y="3581248"/>
            <a:ext cx="11577484" cy="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2" name="Espace réservé du contenu 2">
            <a:extLst>
              <a:ext uri="{FF2B5EF4-FFF2-40B4-BE49-F238E27FC236}">
                <a16:creationId xmlns:a16="http://schemas.microsoft.com/office/drawing/2014/main" id="{C56802CC-4A35-75E5-0E3C-77275845AB93}"/>
              </a:ext>
            </a:extLst>
          </p:cNvPr>
          <p:cNvSpPr txBox="1">
            <a:spLocks/>
          </p:cNvSpPr>
          <p:nvPr/>
        </p:nvSpPr>
        <p:spPr>
          <a:xfrm>
            <a:off x="2266957" y="3944038"/>
            <a:ext cx="9463711" cy="27416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spcBef>
                <a:spcPts val="0"/>
              </a:spcBef>
              <a:buSzPct val="100000"/>
              <a:buFont typeface="Arial" panose="020B0604020202020204"/>
              <a:buChar char="•"/>
              <a:tabLst>
                <a:tab pos="457200" algn="l"/>
              </a:tabLst>
            </a:pPr>
            <a:r>
              <a:rPr lang="fr-FR" sz="1800" dirty="0">
                <a:solidFill>
                  <a:schemeClr val="accent1">
                    <a:lumMod val="75000"/>
                  </a:schemeClr>
                </a:solidFill>
                <a:latin typeface="Georgia" panose="02040502050405020303" pitchFamily="18" charset="0"/>
              </a:rPr>
              <a:t>Ce titre traite des questions relatives aux :</a:t>
            </a:r>
          </a:p>
          <a:p>
            <a:pPr marL="0" lvl="0" indent="0" algn="just">
              <a:lnSpc>
                <a:spcPct val="150000"/>
              </a:lnSpc>
              <a:spcBef>
                <a:spcPts val="0"/>
              </a:spcBef>
              <a:buSzPct val="100000"/>
              <a:buNone/>
              <a:tabLst>
                <a:tab pos="457200" algn="l"/>
              </a:tabLst>
            </a:pPr>
            <a:endParaRPr lang="fr-FR" sz="900" dirty="0">
              <a:solidFill>
                <a:schemeClr val="accent1">
                  <a:lumMod val="75000"/>
                </a:schemeClr>
              </a:solidFill>
              <a:latin typeface="Georgia" panose="02040502050405020303" pitchFamily="18" charset="0"/>
            </a:endParaRPr>
          </a:p>
          <a:p>
            <a:pPr lvl="1" algn="just">
              <a:lnSpc>
                <a:spcPct val="150000"/>
              </a:lnSpc>
              <a:spcBef>
                <a:spcPts val="0"/>
              </a:spcBef>
              <a:buSzPct val="100000"/>
              <a:buFont typeface="Wingdings" panose="05000000000000000000" pitchFamily="2" charset="2"/>
              <a:buChar char="ü"/>
              <a:tabLst>
                <a:tab pos="457200" algn="l"/>
              </a:tabLst>
            </a:pPr>
            <a:r>
              <a:rPr lang="fr-FR" sz="1600" b="1" dirty="0">
                <a:latin typeface="Georgia" panose="02040502050405020303" pitchFamily="18" charset="0"/>
              </a:rPr>
              <a:t>Dispositions comptables </a:t>
            </a:r>
            <a:r>
              <a:rPr lang="fr-FR" sz="1600" dirty="0">
                <a:latin typeface="Georgia" panose="02040502050405020303" pitchFamily="18" charset="0"/>
              </a:rPr>
              <a:t>: La tenue des comptes, états financiers, rapport annuel, Publication de l'information ;</a:t>
            </a:r>
          </a:p>
          <a:p>
            <a:pPr marL="457200" lvl="1" indent="0" algn="just">
              <a:lnSpc>
                <a:spcPct val="150000"/>
              </a:lnSpc>
              <a:spcBef>
                <a:spcPts val="0"/>
              </a:spcBef>
              <a:buSzPct val="100000"/>
              <a:buNone/>
              <a:tabLst>
                <a:tab pos="457200" algn="l"/>
              </a:tabLst>
            </a:pPr>
            <a:endParaRPr lang="fr-FR" sz="1600" dirty="0">
              <a:latin typeface="Georgia" panose="02040502050405020303" pitchFamily="18" charset="0"/>
            </a:endParaRPr>
          </a:p>
          <a:p>
            <a:pPr lvl="1" algn="just">
              <a:lnSpc>
                <a:spcPct val="150000"/>
              </a:lnSpc>
              <a:spcBef>
                <a:spcPts val="0"/>
              </a:spcBef>
              <a:buSzPct val="100000"/>
              <a:buFont typeface="Wingdings" panose="05000000000000000000" pitchFamily="2" charset="2"/>
              <a:buChar char="ü"/>
              <a:tabLst>
                <a:tab pos="457200" algn="l"/>
              </a:tabLst>
            </a:pPr>
            <a:r>
              <a:rPr lang="fr-FR" sz="1600" b="1" dirty="0">
                <a:latin typeface="Georgia" panose="02040502050405020303" pitchFamily="18" charset="0"/>
              </a:rPr>
              <a:t>Exigences prudentielles </a:t>
            </a:r>
            <a:r>
              <a:rPr lang="fr-FR" sz="1600" dirty="0">
                <a:latin typeface="Georgia" panose="02040502050405020303" pitchFamily="18" charset="0"/>
              </a:rPr>
              <a:t>: Soumission aux règles prudentielles, Reporting prudentiel, Exigences de fonds propres, de liquidité, et Exigences applicables aux parties liées.</a:t>
            </a:r>
            <a:endParaRPr lang="fr-FR" sz="2000" dirty="0">
              <a:solidFill>
                <a:schemeClr val="accent1">
                  <a:lumMod val="75000"/>
                </a:schemeClr>
              </a:solidFill>
              <a:latin typeface="Georgia" panose="02040502050405020303" pitchFamily="18" charset="0"/>
            </a:endParaRPr>
          </a:p>
        </p:txBody>
      </p:sp>
    </p:spTree>
    <p:extLst>
      <p:ext uri="{BB962C8B-B14F-4D97-AF65-F5344CB8AC3E}">
        <p14:creationId xmlns:p14="http://schemas.microsoft.com/office/powerpoint/2010/main" val="3905246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B0F71-797F-1E2A-3D54-38E3F6CE8B32}"/>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078B0818-33BF-A8A3-CD4C-03C8C95DFB71}"/>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0BCFF878-3F00-893C-C260-734373EC29C6}"/>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F2979A93-A6C8-9F39-A0B2-D3D104E11550}"/>
              </a:ext>
            </a:extLst>
          </p:cNvPr>
          <p:cNvSpPr txBox="1">
            <a:spLocks/>
          </p:cNvSpPr>
          <p:nvPr/>
        </p:nvSpPr>
        <p:spPr>
          <a:xfrm>
            <a:off x="153626" y="451692"/>
            <a:ext cx="1912066" cy="560620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6 </a:t>
            </a:r>
            <a:r>
              <a:rPr lang="fr-FR" sz="1800" b="1" dirty="0">
                <a:latin typeface="Georgia" panose="02040502050405020303" pitchFamily="18" charset="0"/>
              </a:rPr>
              <a:t>:  Supervision et contrôle des institutions de microfinance </a:t>
            </a:r>
          </a:p>
          <a:p>
            <a:pPr marL="0" indent="0" algn="ctr">
              <a:lnSpc>
                <a:spcPct val="150000"/>
              </a:lnSpc>
              <a:buNone/>
            </a:pPr>
            <a:endParaRPr lang="fr-FR" sz="500" b="1" kern="100" dirty="0">
              <a:solidFill>
                <a:srgbClr val="7030A0"/>
              </a:solidFill>
              <a:latin typeface="Georgia" panose="02040502050405020303" pitchFamily="18" charset="0"/>
              <a:ea typeface="Calibri" panose="020F0502020204030204" pitchFamily="34" charset="0"/>
              <a:cs typeface="Times New Roman" panose="02020603050405020304" pitchFamily="18" charset="0"/>
            </a:endParaRP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Dispositions encadrant la supervision des IMF et le contrôle effectué par les commissaires aux comptes. </a:t>
            </a:r>
            <a:endParaRPr lang="fr-FR" sz="1600" kern="100" dirty="0">
              <a:solidFill>
                <a:srgbClr val="FF000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6" name="Espace réservé du contenu 2">
            <a:extLst>
              <a:ext uri="{FF2B5EF4-FFF2-40B4-BE49-F238E27FC236}">
                <a16:creationId xmlns:a16="http://schemas.microsoft.com/office/drawing/2014/main" id="{E849AB20-9DD6-49E0-5D08-0490C423FE51}"/>
              </a:ext>
            </a:extLst>
          </p:cNvPr>
          <p:cNvSpPr txBox="1">
            <a:spLocks/>
          </p:cNvSpPr>
          <p:nvPr/>
        </p:nvSpPr>
        <p:spPr>
          <a:xfrm>
            <a:off x="2400308" y="90487"/>
            <a:ext cx="9266553" cy="6615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buSzPct val="100000"/>
              <a:tabLst>
                <a:tab pos="457200" algn="l"/>
              </a:tabLst>
            </a:pPr>
            <a:r>
              <a:rPr lang="fr-FR" sz="2000" b="1" dirty="0">
                <a:latin typeface="Georgia" panose="02040502050405020303" pitchFamily="18" charset="0"/>
              </a:rPr>
              <a:t>Les Autorités de supervision </a:t>
            </a:r>
            <a:r>
              <a:rPr lang="fr-FR" sz="2000" dirty="0">
                <a:latin typeface="Georgia" panose="02040502050405020303" pitchFamily="18" charset="0"/>
              </a:rPr>
              <a:t>(Art. 70)</a:t>
            </a:r>
            <a:endParaRPr lang="fr-FR" sz="2000" b="1" dirty="0">
              <a:latin typeface="Georgia" panose="02040502050405020303" pitchFamily="18" charset="0"/>
            </a:endParaRPr>
          </a:p>
          <a:p>
            <a:pPr lvl="1" algn="just">
              <a:lnSpc>
                <a:spcPct val="150000"/>
              </a:lnSpc>
              <a:buSzPct val="100000"/>
              <a:buFont typeface="Wingdings" pitchFamily="2" charset="2"/>
              <a:buChar char="ü"/>
              <a:tabLst>
                <a:tab pos="457200" algn="l"/>
              </a:tabLst>
            </a:pPr>
            <a:r>
              <a:rPr lang="fr-FR" sz="1600" dirty="0">
                <a:latin typeface="Georgia" panose="02040502050405020303" pitchFamily="18" charset="0"/>
              </a:rPr>
              <a:t>La </a:t>
            </a:r>
            <a:r>
              <a:rPr lang="fr-FR" sz="1600" b="1" dirty="0">
                <a:latin typeface="Georgia" panose="02040502050405020303" pitchFamily="18" charset="0"/>
              </a:rPr>
              <a:t>Commission Bancaire </a:t>
            </a:r>
            <a:r>
              <a:rPr lang="fr-FR" sz="1600" dirty="0">
                <a:latin typeface="Georgia" panose="02040502050405020303" pitchFamily="18" charset="0"/>
              </a:rPr>
              <a:t>pour superviser les IMF atteignant un seuil fixé ;</a:t>
            </a:r>
          </a:p>
          <a:p>
            <a:pPr lvl="1" algn="just">
              <a:lnSpc>
                <a:spcPct val="150000"/>
              </a:lnSpc>
              <a:buSzPct val="100000"/>
              <a:buFont typeface="Wingdings" pitchFamily="2" charset="2"/>
              <a:buChar char="ü"/>
              <a:tabLst>
                <a:tab pos="457200" algn="l"/>
              </a:tabLst>
            </a:pPr>
            <a:r>
              <a:rPr lang="fr-FR" sz="1600" dirty="0">
                <a:latin typeface="Georgia" panose="02040502050405020303" pitchFamily="18" charset="0"/>
              </a:rPr>
              <a:t>Ministère des Finances (</a:t>
            </a:r>
            <a:r>
              <a:rPr lang="fr-FR" sz="1600" b="1" dirty="0">
                <a:latin typeface="Georgia" panose="02040502050405020303" pitchFamily="18" charset="0"/>
              </a:rPr>
              <a:t>à travers la SMS, ANSSFD</a:t>
            </a:r>
            <a:r>
              <a:rPr lang="fr-FR" sz="1600" dirty="0">
                <a:latin typeface="Georgia" panose="02040502050405020303" pitchFamily="18" charset="0"/>
              </a:rPr>
              <a:t>) pour les autres IMF.</a:t>
            </a:r>
          </a:p>
          <a:p>
            <a:pPr marL="457200" lvl="1" indent="0" algn="just">
              <a:lnSpc>
                <a:spcPct val="150000"/>
              </a:lnSpc>
              <a:buSzPct val="100000"/>
              <a:buNone/>
              <a:tabLst>
                <a:tab pos="457200" algn="l"/>
              </a:tabLst>
            </a:pPr>
            <a:endParaRPr lang="fr-FR" sz="500" dirty="0">
              <a:latin typeface="Georgia" panose="02040502050405020303" pitchFamily="18" charset="0"/>
            </a:endParaRPr>
          </a:p>
          <a:p>
            <a:pPr algn="just">
              <a:lnSpc>
                <a:spcPct val="150000"/>
              </a:lnSpc>
              <a:buSzPct val="100000"/>
              <a:tabLst>
                <a:tab pos="457200" algn="l"/>
              </a:tabLst>
            </a:pPr>
            <a:r>
              <a:rPr lang="fr-FR" sz="2000" b="1" dirty="0">
                <a:latin typeface="Georgia" panose="02040502050405020303" pitchFamily="18" charset="0"/>
              </a:rPr>
              <a:t>Modalités de supervision (Art. 71-72)</a:t>
            </a:r>
          </a:p>
          <a:p>
            <a:pPr lvl="1" algn="just">
              <a:lnSpc>
                <a:spcPct val="150000"/>
              </a:lnSpc>
              <a:buSzPct val="100000"/>
              <a:buFont typeface="Wingdings" pitchFamily="2" charset="2"/>
              <a:buChar char="ü"/>
              <a:tabLst>
                <a:tab pos="457200" algn="l"/>
              </a:tabLst>
            </a:pPr>
            <a:r>
              <a:rPr lang="fr-FR" sz="1600" dirty="0">
                <a:latin typeface="Georgia" panose="02040502050405020303" pitchFamily="18" charset="0"/>
              </a:rPr>
              <a:t>Contrôles sur pièces et sur place ;</a:t>
            </a:r>
          </a:p>
          <a:p>
            <a:pPr lvl="2" algn="just">
              <a:lnSpc>
                <a:spcPct val="150000"/>
              </a:lnSpc>
              <a:buSzPct val="100000"/>
              <a:buFont typeface="Wingdings" pitchFamily="2" charset="2"/>
              <a:buChar char="§"/>
              <a:tabLst>
                <a:tab pos="457200" algn="l"/>
              </a:tabLst>
            </a:pPr>
            <a:r>
              <a:rPr lang="fr-FR" sz="1400" dirty="0">
                <a:solidFill>
                  <a:schemeClr val="accent1">
                    <a:lumMod val="50000"/>
                  </a:schemeClr>
                </a:solidFill>
                <a:latin typeface="Georgia" panose="02040502050405020303" pitchFamily="18" charset="0"/>
              </a:rPr>
              <a:t>Possibilité de faire appel à des structures externes (non liées à l’IMF).</a:t>
            </a:r>
          </a:p>
          <a:p>
            <a:pPr marL="914400" lvl="2" indent="0" algn="just">
              <a:lnSpc>
                <a:spcPct val="150000"/>
              </a:lnSpc>
              <a:buSzPct val="100000"/>
              <a:buNone/>
              <a:tabLst>
                <a:tab pos="457200" algn="l"/>
              </a:tabLst>
            </a:pPr>
            <a:endParaRPr lang="fr-FR" sz="500" dirty="0">
              <a:latin typeface="Georgia" panose="02040502050405020303" pitchFamily="18" charset="0"/>
            </a:endParaRPr>
          </a:p>
          <a:p>
            <a:pPr algn="just">
              <a:lnSpc>
                <a:spcPct val="150000"/>
              </a:lnSpc>
              <a:spcBef>
                <a:spcPts val="0"/>
              </a:spcBef>
            </a:pPr>
            <a:r>
              <a:rPr lang="fr-FR" sz="1800" b="1" dirty="0">
                <a:latin typeface="Georgia" panose="02040502050405020303" pitchFamily="18" charset="0"/>
              </a:rPr>
              <a:t>Communication et coopération (Art. 74 à 79) :</a:t>
            </a:r>
          </a:p>
          <a:p>
            <a:pPr lvl="1" algn="just">
              <a:lnSpc>
                <a:spcPct val="150000"/>
              </a:lnSpc>
              <a:spcBef>
                <a:spcPts val="0"/>
              </a:spcBef>
              <a:buFont typeface="Wingdings" pitchFamily="2" charset="2"/>
              <a:buChar char="ü"/>
            </a:pPr>
            <a:r>
              <a:rPr lang="fr-FR" sz="1600" dirty="0">
                <a:latin typeface="Georgia" panose="02040502050405020303" pitchFamily="18" charset="0"/>
              </a:rPr>
              <a:t>Signalement des infractions / faits suspects</a:t>
            </a:r>
          </a:p>
          <a:p>
            <a:pPr lvl="1" algn="just">
              <a:lnSpc>
                <a:spcPct val="150000"/>
              </a:lnSpc>
              <a:spcBef>
                <a:spcPts val="0"/>
              </a:spcBef>
              <a:buFont typeface="Wingdings" pitchFamily="2" charset="2"/>
              <a:buChar char="ü"/>
            </a:pPr>
            <a:r>
              <a:rPr lang="fr-FR" sz="1600" dirty="0">
                <a:latin typeface="Georgia" panose="02040502050405020303" pitchFamily="18" charset="0"/>
              </a:rPr>
              <a:t>Concertation judiciaire pour préserver la stabilité, ….</a:t>
            </a:r>
          </a:p>
          <a:p>
            <a:pPr marL="457200" lvl="1" indent="0" algn="just">
              <a:lnSpc>
                <a:spcPct val="150000"/>
              </a:lnSpc>
              <a:spcBef>
                <a:spcPts val="0"/>
              </a:spcBef>
              <a:buNone/>
            </a:pPr>
            <a:endParaRPr lang="fr-FR" sz="1100" dirty="0">
              <a:latin typeface="Georgia" panose="02040502050405020303" pitchFamily="18" charset="0"/>
            </a:endParaRPr>
          </a:p>
          <a:p>
            <a:pPr algn="just">
              <a:lnSpc>
                <a:spcPct val="150000"/>
              </a:lnSpc>
              <a:spcBef>
                <a:spcPts val="0"/>
              </a:spcBef>
            </a:pPr>
            <a:r>
              <a:rPr lang="fr-FR" sz="1800" b="1" dirty="0">
                <a:latin typeface="Georgia" panose="02040502050405020303" pitchFamily="18" charset="0"/>
              </a:rPr>
              <a:t>Commissaires aux comptes (Art. 83 à 89) :</a:t>
            </a:r>
          </a:p>
          <a:p>
            <a:pPr lvl="1" algn="just">
              <a:lnSpc>
                <a:spcPct val="150000"/>
              </a:lnSpc>
              <a:spcBef>
                <a:spcPts val="0"/>
              </a:spcBef>
              <a:buFont typeface="Wingdings" pitchFamily="2" charset="2"/>
              <a:buChar char="ü"/>
            </a:pPr>
            <a:r>
              <a:rPr lang="fr-FR" sz="1600" b="1" dirty="0">
                <a:solidFill>
                  <a:srgbClr val="C00000"/>
                </a:solidFill>
                <a:latin typeface="Georgia" panose="02040502050405020303" pitchFamily="18" charset="0"/>
              </a:rPr>
              <a:t>Désignation obligatoire selon statut/taille</a:t>
            </a:r>
          </a:p>
          <a:p>
            <a:pPr lvl="1" algn="just">
              <a:lnSpc>
                <a:spcPct val="150000"/>
              </a:lnSpc>
              <a:spcBef>
                <a:spcPts val="0"/>
              </a:spcBef>
              <a:buFont typeface="Wingdings" pitchFamily="2" charset="2"/>
              <a:buChar char="ü"/>
            </a:pPr>
            <a:r>
              <a:rPr lang="fr-FR" sz="1600" dirty="0">
                <a:latin typeface="Georgia" panose="02040502050405020303" pitchFamily="18" charset="0"/>
              </a:rPr>
              <a:t>Devoir de signalement sans délai</a:t>
            </a:r>
          </a:p>
          <a:p>
            <a:pPr lvl="1" algn="just">
              <a:lnSpc>
                <a:spcPct val="150000"/>
              </a:lnSpc>
              <a:spcBef>
                <a:spcPts val="0"/>
              </a:spcBef>
              <a:buFont typeface="Wingdings" pitchFamily="2" charset="2"/>
              <a:buChar char="ü"/>
            </a:pPr>
            <a:r>
              <a:rPr lang="fr-FR" sz="1600" dirty="0">
                <a:latin typeface="Georgia" panose="02040502050405020303" pitchFamily="18" charset="0"/>
              </a:rPr>
              <a:t>Protection juridique en cas de bonne foi</a:t>
            </a:r>
          </a:p>
          <a:p>
            <a:pPr lvl="1" algn="just">
              <a:lnSpc>
                <a:spcPct val="150000"/>
              </a:lnSpc>
              <a:spcBef>
                <a:spcPts val="0"/>
              </a:spcBef>
              <a:buFont typeface="Wingdings" pitchFamily="2" charset="2"/>
              <a:buChar char="ü"/>
            </a:pPr>
            <a:r>
              <a:rPr lang="fr-FR" sz="1600" dirty="0">
                <a:latin typeface="Georgia" panose="02040502050405020303" pitchFamily="18" charset="0"/>
              </a:rPr>
              <a:t>Secret professionnel avec exceptions</a:t>
            </a:r>
            <a:endParaRPr lang="fr-FR" sz="1600" kern="100"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2998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EE5CE9-7CC6-E6C0-F814-F4071451B6F2}"/>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FA4770E2-463A-47AA-A8E7-37BF6FA8D081}"/>
              </a:ext>
            </a:extLst>
          </p:cNvPr>
          <p:cNvSpPr/>
          <p:nvPr/>
        </p:nvSpPr>
        <p:spPr>
          <a:xfrm>
            <a:off x="0" y="0"/>
            <a:ext cx="2219319" cy="685800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AE709A0A-C237-4B76-BC0B-534F66E79C4C}"/>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574256DA-4DF4-7AD5-F03A-7A4C1E3CF201}"/>
              </a:ext>
            </a:extLst>
          </p:cNvPr>
          <p:cNvSpPr txBox="1">
            <a:spLocks/>
          </p:cNvSpPr>
          <p:nvPr/>
        </p:nvSpPr>
        <p:spPr>
          <a:xfrm>
            <a:off x="121189" y="512307"/>
            <a:ext cx="2098135" cy="513934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7 </a:t>
            </a:r>
            <a:r>
              <a:rPr lang="fr-FR" sz="1800" b="1" dirty="0">
                <a:latin typeface="Georgia" panose="02040502050405020303" pitchFamily="18" charset="0"/>
              </a:rPr>
              <a:t>:  </a:t>
            </a:r>
            <a:r>
              <a:rPr lang="fr-FR" sz="1800" b="1" dirty="0">
                <a:latin typeface="Georgia" panose="02040502050405020303" pitchFamily="18" charset="0"/>
                <a:ea typeface="Calibri" panose="020F0502020204030204" pitchFamily="34" charset="0"/>
                <a:cs typeface="Times New Roman" panose="02020603050405020304" pitchFamily="18" charset="0"/>
              </a:rPr>
              <a:t>PROTECTION DES CLIENTS ET </a:t>
            </a:r>
            <a:r>
              <a:rPr lang="fr-FR" sz="1600" b="1" dirty="0">
                <a:latin typeface="Georgia" panose="02040502050405020303" pitchFamily="18" charset="0"/>
                <a:ea typeface="Calibri" panose="020F0502020204030204" pitchFamily="34" charset="0"/>
                <a:cs typeface="Times New Roman" panose="02020603050405020304" pitchFamily="18" charset="0"/>
              </a:rPr>
              <a:t>COOPÉRATEURS</a:t>
            </a:r>
            <a:r>
              <a:rPr lang="fr-FR" sz="1800" b="1" dirty="0">
                <a:latin typeface="Georgia" panose="02040502050405020303" pitchFamily="18" charset="0"/>
                <a:ea typeface="Calibri" panose="020F0502020204030204" pitchFamily="34" charset="0"/>
                <a:cs typeface="Times New Roman" panose="02020603050405020304" pitchFamily="18" charset="0"/>
              </a:rPr>
              <a:t> </a:t>
            </a: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Dispositif de réclamation et de médiation, ainsi que le mécanisme de garantie des dépôts. </a:t>
            </a:r>
          </a:p>
        </p:txBody>
      </p:sp>
      <p:sp>
        <p:nvSpPr>
          <p:cNvPr id="6" name="Espace réservé du contenu 2">
            <a:extLst>
              <a:ext uri="{FF2B5EF4-FFF2-40B4-BE49-F238E27FC236}">
                <a16:creationId xmlns:a16="http://schemas.microsoft.com/office/drawing/2014/main" id="{474A8D91-D72D-8D55-4D87-6C2D2C0A746E}"/>
              </a:ext>
            </a:extLst>
          </p:cNvPr>
          <p:cNvSpPr txBox="1">
            <a:spLocks/>
          </p:cNvSpPr>
          <p:nvPr/>
        </p:nvSpPr>
        <p:spPr>
          <a:xfrm>
            <a:off x="2400308" y="203524"/>
            <a:ext cx="9484434" cy="59864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pPr>
            <a:r>
              <a:rPr lang="fr-FR" sz="2000" dirty="0">
                <a:latin typeface="Georgia" panose="02040502050405020303" pitchFamily="18" charset="0"/>
              </a:rPr>
              <a:t>Les IMF ont l’obligation de respecter les règles visant la </a:t>
            </a:r>
            <a:r>
              <a:rPr lang="fr-FR" sz="2000" dirty="0">
                <a:solidFill>
                  <a:srgbClr val="FF0000"/>
                </a:solidFill>
                <a:latin typeface="Georgia" panose="02040502050405020303" pitchFamily="18" charset="0"/>
              </a:rPr>
              <a:t>protection de leurs coopérateurs ou clients</a:t>
            </a:r>
            <a:r>
              <a:rPr lang="fr-FR" sz="2000" dirty="0">
                <a:latin typeface="Georgia" panose="02040502050405020303" pitchFamily="18" charset="0"/>
              </a:rPr>
              <a:t> (Art. 90) ;</a:t>
            </a:r>
          </a:p>
          <a:p>
            <a:pPr algn="just">
              <a:lnSpc>
                <a:spcPct val="150000"/>
              </a:lnSpc>
              <a:spcBef>
                <a:spcPts val="0"/>
              </a:spcBef>
            </a:pPr>
            <a:endParaRPr lang="fr-FR" sz="1100" dirty="0">
              <a:latin typeface="Georgia" panose="02040502050405020303" pitchFamily="18" charset="0"/>
            </a:endParaRPr>
          </a:p>
          <a:p>
            <a:pPr algn="just">
              <a:lnSpc>
                <a:spcPct val="150000"/>
              </a:lnSpc>
              <a:spcBef>
                <a:spcPts val="0"/>
              </a:spcBef>
            </a:pPr>
            <a:r>
              <a:rPr lang="fr-FR" sz="2000" dirty="0">
                <a:latin typeface="Georgia" panose="02040502050405020303" pitchFamily="18" charset="0"/>
              </a:rPr>
              <a:t>Elles ont une obligation de loyauté et de respect des intérêts de leurs coopérateurs ou clients (Art. 91) ;</a:t>
            </a:r>
          </a:p>
          <a:p>
            <a:pPr algn="just">
              <a:lnSpc>
                <a:spcPct val="150000"/>
              </a:lnSpc>
              <a:spcBef>
                <a:spcPts val="0"/>
              </a:spcBef>
            </a:pPr>
            <a:endParaRPr lang="fr-FR" sz="1100" dirty="0">
              <a:latin typeface="Georgia" panose="02040502050405020303" pitchFamily="18" charset="0"/>
            </a:endParaRPr>
          </a:p>
          <a:p>
            <a:pPr algn="just">
              <a:lnSpc>
                <a:spcPct val="150000"/>
              </a:lnSpc>
              <a:spcBef>
                <a:spcPts val="0"/>
              </a:spcBef>
            </a:pPr>
            <a:r>
              <a:rPr lang="fr-FR" sz="2000" dirty="0">
                <a:latin typeface="Georgia" panose="02040502050405020303" pitchFamily="18" charset="0"/>
              </a:rPr>
              <a:t>Obligation de </a:t>
            </a:r>
            <a:r>
              <a:rPr lang="fr-FR" sz="2000" dirty="0">
                <a:solidFill>
                  <a:srgbClr val="FF0000"/>
                </a:solidFill>
                <a:latin typeface="Georgia" panose="02040502050405020303" pitchFamily="18" charset="0"/>
              </a:rPr>
              <a:t>protection des données personnelles </a:t>
            </a:r>
            <a:r>
              <a:rPr lang="fr-FR" sz="2000" dirty="0">
                <a:latin typeface="Georgia" panose="02040502050405020303" pitchFamily="18" charset="0"/>
              </a:rPr>
              <a:t>(Art. 92) ;</a:t>
            </a:r>
          </a:p>
          <a:p>
            <a:pPr algn="just">
              <a:lnSpc>
                <a:spcPct val="150000"/>
              </a:lnSpc>
              <a:spcBef>
                <a:spcPts val="0"/>
              </a:spcBef>
            </a:pPr>
            <a:endParaRPr lang="fr-FR" sz="2000" dirty="0">
              <a:latin typeface="Georgia" panose="02040502050405020303" pitchFamily="18" charset="0"/>
            </a:endParaRPr>
          </a:p>
          <a:p>
            <a:pPr algn="just">
              <a:lnSpc>
                <a:spcPct val="150000"/>
              </a:lnSpc>
              <a:spcBef>
                <a:spcPts val="0"/>
              </a:spcBef>
            </a:pPr>
            <a:r>
              <a:rPr lang="fr-FR" sz="2000" dirty="0">
                <a:latin typeface="Georgia" panose="02040502050405020303" pitchFamily="18" charset="0"/>
              </a:rPr>
              <a:t>Obligation de se doter d’un </a:t>
            </a:r>
            <a:r>
              <a:rPr lang="fr-FR" sz="2000" dirty="0">
                <a:solidFill>
                  <a:srgbClr val="FF0000"/>
                </a:solidFill>
                <a:latin typeface="Georgia" panose="02040502050405020303" pitchFamily="18" charset="0"/>
              </a:rPr>
              <a:t>dispositif interne de traitement des réclamations </a:t>
            </a:r>
            <a:r>
              <a:rPr lang="fr-FR" sz="2000" dirty="0">
                <a:latin typeface="Georgia" panose="02040502050405020303" pitchFamily="18" charset="0"/>
              </a:rPr>
              <a:t>formulées par leurs coopérateurs ou clients (Art. 94) ;</a:t>
            </a:r>
          </a:p>
          <a:p>
            <a:pPr algn="just">
              <a:lnSpc>
                <a:spcPct val="150000"/>
              </a:lnSpc>
              <a:spcBef>
                <a:spcPts val="0"/>
              </a:spcBef>
            </a:pPr>
            <a:endParaRPr lang="fr-FR" sz="1200" dirty="0">
              <a:latin typeface="Georgia" panose="02040502050405020303" pitchFamily="18" charset="0"/>
            </a:endParaRPr>
          </a:p>
          <a:p>
            <a:pPr algn="just">
              <a:lnSpc>
                <a:spcPct val="150000"/>
              </a:lnSpc>
              <a:spcBef>
                <a:spcPts val="0"/>
              </a:spcBef>
            </a:pPr>
            <a:r>
              <a:rPr lang="fr-FR" sz="2000" dirty="0">
                <a:latin typeface="Georgia" panose="02040502050405020303" pitchFamily="18" charset="0"/>
              </a:rPr>
              <a:t> </a:t>
            </a:r>
            <a:r>
              <a:rPr lang="fr-FR" sz="2000" dirty="0">
                <a:solidFill>
                  <a:srgbClr val="FF0000"/>
                </a:solidFill>
                <a:latin typeface="Georgia" panose="02040502050405020303" pitchFamily="18" charset="0"/>
              </a:rPr>
              <a:t>Obligation d’adhérer à l’OQSF </a:t>
            </a:r>
            <a:r>
              <a:rPr lang="fr-FR" sz="2000" dirty="0">
                <a:latin typeface="Georgia" panose="02040502050405020303" pitchFamily="18" charset="0"/>
              </a:rPr>
              <a:t>(Art. 97) ;</a:t>
            </a:r>
          </a:p>
          <a:p>
            <a:pPr algn="just">
              <a:lnSpc>
                <a:spcPct val="150000"/>
              </a:lnSpc>
              <a:spcBef>
                <a:spcPts val="0"/>
              </a:spcBef>
            </a:pPr>
            <a:endParaRPr lang="fr-FR" sz="1400" dirty="0">
              <a:latin typeface="Georgia" panose="02040502050405020303" pitchFamily="18" charset="0"/>
            </a:endParaRPr>
          </a:p>
          <a:p>
            <a:pPr algn="just">
              <a:lnSpc>
                <a:spcPct val="150000"/>
              </a:lnSpc>
              <a:spcBef>
                <a:spcPts val="0"/>
              </a:spcBef>
            </a:pPr>
            <a:r>
              <a:rPr lang="fr-FR" sz="2000" dirty="0">
                <a:latin typeface="Georgia" panose="02040502050405020303" pitchFamily="18" charset="0"/>
              </a:rPr>
              <a:t>Obligation d’adhésion au </a:t>
            </a:r>
            <a:r>
              <a:rPr lang="fr-FR" sz="2000" dirty="0">
                <a:solidFill>
                  <a:srgbClr val="FF0000"/>
                </a:solidFill>
                <a:latin typeface="Georgia" panose="02040502050405020303" pitchFamily="18" charset="0"/>
              </a:rPr>
              <a:t>Fonds de Garantie des Dépôts et de Résolutions </a:t>
            </a:r>
            <a:r>
              <a:rPr lang="fr-FR" sz="2000" dirty="0">
                <a:latin typeface="Georgia" panose="02040502050405020303" pitchFamily="18" charset="0"/>
              </a:rPr>
              <a:t>- FGDR (Art. 99)</a:t>
            </a:r>
            <a:endParaRPr lang="fr-FR" sz="1600" dirty="0">
              <a:latin typeface="Georgia" panose="02040502050405020303" pitchFamily="18" charset="0"/>
            </a:endParaRPr>
          </a:p>
        </p:txBody>
      </p:sp>
    </p:spTree>
    <p:extLst>
      <p:ext uri="{BB962C8B-B14F-4D97-AF65-F5344CB8AC3E}">
        <p14:creationId xmlns:p14="http://schemas.microsoft.com/office/powerpoint/2010/main" val="3784054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CE97F-2323-EEC8-6584-B19600A2E4E4}"/>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99BB602D-F9CD-708E-1F78-F8E79A9CF374}"/>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3F35F6A5-3252-44DC-0B10-3FCEB080513F}"/>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701165B0-8AAC-CF90-5C49-C55AF1D3789F}"/>
              </a:ext>
            </a:extLst>
          </p:cNvPr>
          <p:cNvSpPr txBox="1">
            <a:spLocks/>
          </p:cNvSpPr>
          <p:nvPr/>
        </p:nvSpPr>
        <p:spPr>
          <a:xfrm>
            <a:off x="153626" y="451692"/>
            <a:ext cx="1912066" cy="560620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8 </a:t>
            </a:r>
            <a:r>
              <a:rPr lang="fr-FR" sz="1800" b="1" dirty="0">
                <a:latin typeface="Georgia" panose="02040502050405020303" pitchFamily="18" charset="0"/>
              </a:rPr>
              <a:t>:  Traitement des IMF en difficultés</a:t>
            </a:r>
          </a:p>
          <a:p>
            <a:pPr marL="185738" lvl="1" indent="0" algn="ctr">
              <a:lnSpc>
                <a:spcPct val="150000"/>
              </a:lnSpc>
              <a:buNone/>
            </a:pPr>
            <a:endParaRPr lang="fr-FR" sz="500" b="1" kern="100" dirty="0">
              <a:solidFill>
                <a:srgbClr val="7030A0"/>
              </a:solidFill>
              <a:latin typeface="Georgia" panose="02040502050405020303" pitchFamily="18" charset="0"/>
              <a:ea typeface="Calibri" panose="020F0502020204030204" pitchFamily="34" charset="0"/>
              <a:cs typeface="Times New Roman" panose="02020603050405020304" pitchFamily="18" charset="0"/>
            </a:endParaRPr>
          </a:p>
          <a:p>
            <a:pPr marL="185738" lvl="1"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Conditions de mise en œuvre de l’intervention précoce, de la résolution et de la liquidation des IMF</a:t>
            </a:r>
          </a:p>
        </p:txBody>
      </p:sp>
      <p:sp>
        <p:nvSpPr>
          <p:cNvPr id="6" name="Espace réservé du contenu 2">
            <a:extLst>
              <a:ext uri="{FF2B5EF4-FFF2-40B4-BE49-F238E27FC236}">
                <a16:creationId xmlns:a16="http://schemas.microsoft.com/office/drawing/2014/main" id="{3CF9F9B4-3D9B-AAA7-C1D6-DC6443D87B27}"/>
              </a:ext>
            </a:extLst>
          </p:cNvPr>
          <p:cNvSpPr txBox="1">
            <a:spLocks/>
          </p:cNvSpPr>
          <p:nvPr/>
        </p:nvSpPr>
        <p:spPr>
          <a:xfrm>
            <a:off x="2400308" y="90487"/>
            <a:ext cx="9475875" cy="6615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buSzPct val="100000"/>
              <a:tabLst>
                <a:tab pos="457200" algn="l"/>
              </a:tabLst>
            </a:pPr>
            <a:r>
              <a:rPr lang="fr-FR" sz="2400" b="1" dirty="0">
                <a:latin typeface="Georgia" panose="02040502050405020303" pitchFamily="18" charset="0"/>
              </a:rPr>
              <a:t>Redressement des IMF </a:t>
            </a:r>
            <a:r>
              <a:rPr lang="fr-FR" sz="2400" dirty="0">
                <a:latin typeface="Georgia" panose="02040502050405020303" pitchFamily="18" charset="0"/>
              </a:rPr>
              <a:t>(Art. 103 à 105)</a:t>
            </a:r>
            <a:endParaRPr lang="fr-FR" sz="2400" b="1" dirty="0">
              <a:latin typeface="Georgia" panose="02040502050405020303" pitchFamily="18" charset="0"/>
            </a:endParaRPr>
          </a:p>
          <a:p>
            <a:pPr lvl="1" algn="just">
              <a:lnSpc>
                <a:spcPct val="150000"/>
              </a:lnSpc>
              <a:buSzPct val="100000"/>
              <a:buFont typeface="Wingdings" pitchFamily="2" charset="2"/>
              <a:buChar char="ü"/>
              <a:tabLst>
                <a:tab pos="457200" algn="l"/>
              </a:tabLst>
            </a:pPr>
            <a:r>
              <a:rPr lang="fr-FR" sz="1800" dirty="0">
                <a:latin typeface="Georgia" panose="02040502050405020303" pitchFamily="18" charset="0"/>
              </a:rPr>
              <a:t>L’</a:t>
            </a:r>
            <a:r>
              <a:rPr lang="fr-FR" sz="1800" b="1" dirty="0">
                <a:latin typeface="Georgia" panose="02040502050405020303" pitchFamily="18" charset="0"/>
              </a:rPr>
              <a:t>Acte uniforme OHADA … d’apurement du passif </a:t>
            </a:r>
            <a:r>
              <a:rPr lang="fr-FR" sz="1800" dirty="0">
                <a:solidFill>
                  <a:srgbClr val="FF0000"/>
                </a:solidFill>
                <a:latin typeface="Georgia" panose="02040502050405020303" pitchFamily="18" charset="0"/>
              </a:rPr>
              <a:t>ne s’applique </a:t>
            </a:r>
            <a:r>
              <a:rPr lang="fr-FR" sz="1800" dirty="0">
                <a:latin typeface="Georgia" panose="02040502050405020303" pitchFamily="18" charset="0"/>
              </a:rPr>
              <a:t>pas aux IMF. Elles sont soumises aux dispositions de la présente Loi.</a:t>
            </a:r>
          </a:p>
          <a:p>
            <a:pPr lvl="1" algn="just">
              <a:lnSpc>
                <a:spcPct val="150000"/>
              </a:lnSpc>
              <a:buSzPct val="100000"/>
              <a:buFont typeface="Wingdings" pitchFamily="2" charset="2"/>
              <a:buChar char="ü"/>
              <a:tabLst>
                <a:tab pos="457200" algn="l"/>
              </a:tabLst>
            </a:pPr>
            <a:endParaRPr lang="fr-FR" sz="600" dirty="0">
              <a:latin typeface="Georgia" panose="02040502050405020303" pitchFamily="18" charset="0"/>
            </a:endParaRPr>
          </a:p>
          <a:p>
            <a:pPr algn="just">
              <a:lnSpc>
                <a:spcPct val="150000"/>
              </a:lnSpc>
              <a:buSzPct val="100000"/>
              <a:tabLst>
                <a:tab pos="457200" algn="l"/>
              </a:tabLst>
            </a:pPr>
            <a:r>
              <a:rPr lang="fr-FR" sz="2400" b="1" dirty="0">
                <a:latin typeface="Georgia" panose="02040502050405020303" pitchFamily="18" charset="0"/>
              </a:rPr>
              <a:t>Mesures d’intervention précoce </a:t>
            </a:r>
            <a:r>
              <a:rPr lang="fr-FR" sz="2400" dirty="0">
                <a:latin typeface="Georgia" panose="02040502050405020303" pitchFamily="18" charset="0"/>
              </a:rPr>
              <a:t>(Art. 106 à 126). </a:t>
            </a:r>
          </a:p>
          <a:p>
            <a:pPr lvl="1" algn="just">
              <a:lnSpc>
                <a:spcPct val="150000"/>
              </a:lnSpc>
              <a:buSzPct val="100000"/>
              <a:buFont typeface="Wingdings" pitchFamily="2" charset="2"/>
              <a:buChar char="ü"/>
              <a:tabLst>
                <a:tab pos="457200" algn="l"/>
              </a:tabLst>
            </a:pPr>
            <a:r>
              <a:rPr lang="fr-FR" sz="2000" dirty="0">
                <a:latin typeface="Georgia" panose="02040502050405020303" pitchFamily="18" charset="0"/>
              </a:rPr>
              <a:t>L’autorité de supervision prend une ou plusieurs mesures d’interventions précoces lorsque :</a:t>
            </a:r>
          </a:p>
          <a:p>
            <a:pPr lvl="2" algn="just">
              <a:lnSpc>
                <a:spcPct val="150000"/>
              </a:lnSpc>
              <a:buSzPct val="100000"/>
              <a:buFont typeface="Wingdings" pitchFamily="2" charset="2"/>
              <a:buChar char="§"/>
              <a:tabLst>
                <a:tab pos="457200" algn="l"/>
              </a:tabLst>
            </a:pPr>
            <a:r>
              <a:rPr lang="fr-FR" sz="1800" dirty="0">
                <a:latin typeface="Georgia" panose="02040502050405020303" pitchFamily="18" charset="0"/>
              </a:rPr>
              <a:t>L’IMF enfreint ou est susceptible d’enfreindre les dispositions légales et réglementaires régissant ses activités</a:t>
            </a:r>
          </a:p>
          <a:p>
            <a:pPr lvl="2" algn="just">
              <a:lnSpc>
                <a:spcPct val="150000"/>
              </a:lnSpc>
              <a:buSzPct val="100000"/>
              <a:buFont typeface="Wingdings" pitchFamily="2" charset="2"/>
              <a:buChar char="§"/>
              <a:tabLst>
                <a:tab pos="457200" algn="l"/>
              </a:tabLst>
            </a:pPr>
            <a:r>
              <a:rPr lang="fr-FR" sz="1800" dirty="0">
                <a:latin typeface="Georgia" panose="02040502050405020303" pitchFamily="18" charset="0"/>
              </a:rPr>
              <a:t>La situation financière de l’IMF laisse entrevoir des difficultés financières</a:t>
            </a:r>
          </a:p>
          <a:p>
            <a:pPr lvl="1" algn="just">
              <a:lnSpc>
                <a:spcPct val="150000"/>
              </a:lnSpc>
              <a:buSzPct val="100000"/>
              <a:buFont typeface="Wingdings" pitchFamily="2" charset="2"/>
              <a:buChar char="ü"/>
              <a:tabLst>
                <a:tab pos="457200" algn="l"/>
              </a:tabLst>
            </a:pPr>
            <a:r>
              <a:rPr lang="fr-FR" sz="2000" dirty="0">
                <a:latin typeface="Georgia" panose="02040502050405020303" pitchFamily="18" charset="0"/>
              </a:rPr>
              <a:t>Types de mesures :</a:t>
            </a:r>
          </a:p>
          <a:p>
            <a:pPr lvl="2" algn="just">
              <a:lnSpc>
                <a:spcPct val="150000"/>
              </a:lnSpc>
              <a:buSzPct val="100000"/>
              <a:buFont typeface="Wingdings" pitchFamily="2" charset="2"/>
              <a:buChar char="§"/>
              <a:tabLst>
                <a:tab pos="457200" algn="l"/>
              </a:tabLst>
            </a:pPr>
            <a:r>
              <a:rPr lang="fr-FR" sz="1800" dirty="0">
                <a:solidFill>
                  <a:schemeClr val="accent1">
                    <a:lumMod val="50000"/>
                  </a:schemeClr>
                </a:solidFill>
                <a:latin typeface="Georgia" panose="02040502050405020303" pitchFamily="18" charset="0"/>
              </a:rPr>
              <a:t>Mesures administratives (</a:t>
            </a:r>
            <a:r>
              <a:rPr lang="fr-FR" sz="1500" dirty="0">
                <a:latin typeface="Georgia" panose="02040502050405020303" pitchFamily="18" charset="0"/>
              </a:rPr>
              <a:t>Injonctions, Suspension d’activité, Interdiction de gestion, etc.</a:t>
            </a:r>
            <a:r>
              <a:rPr lang="fr-FR" sz="1800" dirty="0">
                <a:latin typeface="Georgia" panose="02040502050405020303" pitchFamily="18" charset="0"/>
              </a:rPr>
              <a:t>)</a:t>
            </a:r>
            <a:endParaRPr lang="fr-FR" sz="1800" dirty="0">
              <a:solidFill>
                <a:schemeClr val="accent1">
                  <a:lumMod val="50000"/>
                </a:schemeClr>
              </a:solidFill>
              <a:latin typeface="Georgia" panose="02040502050405020303" pitchFamily="18" charset="0"/>
            </a:endParaRPr>
          </a:p>
          <a:p>
            <a:pPr lvl="2" algn="just">
              <a:lnSpc>
                <a:spcPct val="150000"/>
              </a:lnSpc>
              <a:buSzPct val="100000"/>
              <a:buFont typeface="Wingdings" pitchFamily="2" charset="2"/>
              <a:buChar char="§"/>
              <a:tabLst>
                <a:tab pos="457200" algn="l"/>
              </a:tabLst>
            </a:pPr>
            <a:r>
              <a:rPr lang="fr-FR" sz="1800" dirty="0">
                <a:solidFill>
                  <a:schemeClr val="accent1">
                    <a:lumMod val="50000"/>
                  </a:schemeClr>
                </a:solidFill>
                <a:latin typeface="Georgia" panose="02040502050405020303" pitchFamily="18" charset="0"/>
              </a:rPr>
              <a:t>Mesures correctrices</a:t>
            </a:r>
          </a:p>
          <a:p>
            <a:pPr lvl="2" algn="just">
              <a:lnSpc>
                <a:spcPct val="150000"/>
              </a:lnSpc>
              <a:buSzPct val="100000"/>
              <a:buFont typeface="Wingdings" pitchFamily="2" charset="2"/>
              <a:buChar char="§"/>
              <a:tabLst>
                <a:tab pos="457200" algn="l"/>
              </a:tabLst>
            </a:pPr>
            <a:r>
              <a:rPr lang="fr-FR" sz="1800" dirty="0">
                <a:solidFill>
                  <a:schemeClr val="accent1">
                    <a:lumMod val="50000"/>
                  </a:schemeClr>
                </a:solidFill>
                <a:latin typeface="Georgia" panose="02040502050405020303" pitchFamily="18" charset="0"/>
              </a:rPr>
              <a:t>Mesures conservatoires, Etc.</a:t>
            </a:r>
          </a:p>
          <a:p>
            <a:pPr marL="914400" lvl="2" indent="0" algn="just">
              <a:lnSpc>
                <a:spcPct val="150000"/>
              </a:lnSpc>
              <a:buSzPct val="100000"/>
              <a:buNone/>
              <a:tabLst>
                <a:tab pos="457200" algn="l"/>
              </a:tabLst>
            </a:pPr>
            <a:endParaRPr lang="fr-FR" sz="600" dirty="0">
              <a:latin typeface="Georgia" panose="02040502050405020303" pitchFamily="18" charset="0"/>
            </a:endParaRPr>
          </a:p>
        </p:txBody>
      </p:sp>
    </p:spTree>
    <p:extLst>
      <p:ext uri="{BB962C8B-B14F-4D97-AF65-F5344CB8AC3E}">
        <p14:creationId xmlns:p14="http://schemas.microsoft.com/office/powerpoint/2010/main" val="841407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9937B-E1E0-9F5D-D6E5-8F0ADE7EC5FA}"/>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F62C4467-C99A-3B24-5672-A93A269BC37F}"/>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2818A8E6-C40E-DC45-9A69-35675C6C0D58}"/>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00BCE1B8-CB9F-582B-F983-0D3643870C84}"/>
              </a:ext>
            </a:extLst>
          </p:cNvPr>
          <p:cNvSpPr txBox="1">
            <a:spLocks/>
          </p:cNvSpPr>
          <p:nvPr/>
        </p:nvSpPr>
        <p:spPr>
          <a:xfrm>
            <a:off x="153626" y="451692"/>
            <a:ext cx="1912066" cy="560620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8 </a:t>
            </a:r>
            <a:r>
              <a:rPr lang="fr-FR" sz="1800" b="1" dirty="0">
                <a:latin typeface="Georgia" panose="02040502050405020303" pitchFamily="18" charset="0"/>
              </a:rPr>
              <a:t>:  Traitement des IMF en difficultés</a:t>
            </a:r>
          </a:p>
          <a:p>
            <a:pPr marL="185738" lvl="1" indent="0" algn="ctr">
              <a:lnSpc>
                <a:spcPct val="150000"/>
              </a:lnSpc>
              <a:buNone/>
            </a:pPr>
            <a:endParaRPr lang="fr-FR" sz="500" b="1" kern="100" dirty="0">
              <a:solidFill>
                <a:srgbClr val="7030A0"/>
              </a:solidFill>
              <a:latin typeface="Georgia" panose="02040502050405020303" pitchFamily="18" charset="0"/>
              <a:ea typeface="Calibri" panose="020F0502020204030204" pitchFamily="34" charset="0"/>
              <a:cs typeface="Times New Roman" panose="02020603050405020304" pitchFamily="18" charset="0"/>
            </a:endParaRPr>
          </a:p>
          <a:p>
            <a:pPr marL="185738" lvl="1"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Conditions de mise en œuvre de l’intervention précoce, de la résolution et de la liquidation des IMF</a:t>
            </a:r>
          </a:p>
          <a:p>
            <a:pPr marL="185738" lvl="1" indent="0" algn="ctr">
              <a:lnSpc>
                <a:spcPct val="150000"/>
              </a:lnSpc>
              <a:buNone/>
            </a:pPr>
            <a:r>
              <a:rPr lang="fr-FR" sz="1600" kern="100" dirty="0">
                <a:solidFill>
                  <a:srgbClr val="C00000"/>
                </a:solidFill>
                <a:latin typeface="Georgia" panose="02040502050405020303" pitchFamily="18" charset="0"/>
                <a:ea typeface="Calibri" panose="020F0502020204030204" pitchFamily="34" charset="0"/>
                <a:cs typeface="Times New Roman" panose="02020603050405020304" pitchFamily="18" charset="0"/>
              </a:rPr>
              <a:t>(Suite 1)</a:t>
            </a:r>
            <a:endPar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6" name="Espace réservé du contenu 2">
            <a:extLst>
              <a:ext uri="{FF2B5EF4-FFF2-40B4-BE49-F238E27FC236}">
                <a16:creationId xmlns:a16="http://schemas.microsoft.com/office/drawing/2014/main" id="{B11DCDFF-7555-9320-006F-1CA1D92530E6}"/>
              </a:ext>
            </a:extLst>
          </p:cNvPr>
          <p:cNvSpPr txBox="1">
            <a:spLocks/>
          </p:cNvSpPr>
          <p:nvPr/>
        </p:nvSpPr>
        <p:spPr>
          <a:xfrm>
            <a:off x="2400308" y="90487"/>
            <a:ext cx="9552992" cy="6615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buSzPct val="100000"/>
              <a:tabLst>
                <a:tab pos="457200" algn="l"/>
              </a:tabLst>
            </a:pPr>
            <a:r>
              <a:rPr lang="fr-FR" sz="2400" b="1" dirty="0">
                <a:latin typeface="Georgia" panose="02040502050405020303" pitchFamily="18" charset="0"/>
              </a:rPr>
              <a:t>Administration provisoire </a:t>
            </a:r>
            <a:r>
              <a:rPr lang="fr-FR" sz="2400" dirty="0">
                <a:latin typeface="Georgia" panose="02040502050405020303" pitchFamily="18" charset="0"/>
              </a:rPr>
              <a:t>(Art. 114 à 122)</a:t>
            </a:r>
          </a:p>
          <a:p>
            <a:pPr marL="558800" lvl="1" indent="-285750" algn="just">
              <a:lnSpc>
                <a:spcPct val="150000"/>
              </a:lnSpc>
              <a:buSzPct val="100000"/>
              <a:buFont typeface="Wingdings" pitchFamily="2" charset="2"/>
              <a:buChar char="Ø"/>
              <a:tabLst>
                <a:tab pos="457200" algn="l"/>
              </a:tabLst>
            </a:pPr>
            <a:r>
              <a:rPr lang="fr-FR" sz="1800" dirty="0">
                <a:latin typeface="Georgia" panose="02040502050405020303" pitchFamily="18" charset="0"/>
              </a:rPr>
              <a:t>Une IMF peut être mise sous AP dans les cas suivants :</a:t>
            </a:r>
          </a:p>
          <a:p>
            <a:pPr lvl="2" algn="just">
              <a:lnSpc>
                <a:spcPct val="150000"/>
              </a:lnSpc>
              <a:buSzPct val="100000"/>
              <a:buFont typeface="Wingdings" pitchFamily="2" charset="2"/>
              <a:buChar char="ü"/>
              <a:tabLst>
                <a:tab pos="457200" algn="l"/>
              </a:tabLst>
            </a:pPr>
            <a:r>
              <a:rPr lang="fr-FR" sz="1700" dirty="0">
                <a:latin typeface="Georgia" panose="02040502050405020303" pitchFamily="18" charset="0"/>
              </a:rPr>
              <a:t>Sur requête des dirigeants ou de la majorité des administrateurs</a:t>
            </a:r>
          </a:p>
          <a:p>
            <a:pPr lvl="2" algn="just">
              <a:lnSpc>
                <a:spcPct val="150000"/>
              </a:lnSpc>
              <a:buSzPct val="100000"/>
              <a:buFont typeface="Wingdings" pitchFamily="2" charset="2"/>
              <a:buChar char="ü"/>
              <a:tabLst>
                <a:tab pos="457200" algn="l"/>
              </a:tabLst>
            </a:pPr>
            <a:r>
              <a:rPr lang="fr-FR" sz="1700" dirty="0">
                <a:latin typeface="Georgia" panose="02040502050405020303" pitchFamily="18" charset="0"/>
              </a:rPr>
              <a:t>À la demande du CA de la faitière</a:t>
            </a:r>
          </a:p>
          <a:p>
            <a:pPr lvl="2" algn="just">
              <a:lnSpc>
                <a:spcPct val="150000"/>
              </a:lnSpc>
              <a:buSzPct val="100000"/>
              <a:buFont typeface="Wingdings" pitchFamily="2" charset="2"/>
              <a:buChar char="ü"/>
              <a:tabLst>
                <a:tab pos="457200" algn="l"/>
              </a:tabLst>
            </a:pPr>
            <a:r>
              <a:rPr lang="fr-FR" sz="1700" dirty="0">
                <a:solidFill>
                  <a:srgbClr val="FF0000"/>
                </a:solidFill>
                <a:latin typeface="Georgia" panose="02040502050405020303" pitchFamily="18" charset="0"/>
              </a:rPr>
              <a:t>Lorsque l’autorité de supervision a prononcé la suspension ou la démission d’office des dirigeants responsables d’une infraction aux dispositions de la présente loi</a:t>
            </a:r>
          </a:p>
          <a:p>
            <a:pPr lvl="1" algn="just">
              <a:lnSpc>
                <a:spcPct val="150000"/>
              </a:lnSpc>
              <a:buSzPct val="100000"/>
              <a:buFont typeface="Wingdings" pitchFamily="2" charset="2"/>
              <a:buChar char="ü"/>
              <a:tabLst>
                <a:tab pos="457200" algn="l"/>
              </a:tabLst>
            </a:pPr>
            <a:endParaRPr lang="fr-FR" sz="400" dirty="0">
              <a:latin typeface="Georgia" panose="02040502050405020303" pitchFamily="18" charset="0"/>
            </a:endParaRPr>
          </a:p>
          <a:p>
            <a:pPr lvl="1" algn="just">
              <a:lnSpc>
                <a:spcPct val="150000"/>
              </a:lnSpc>
              <a:buSzPct val="100000"/>
              <a:buFont typeface="Wingdings" pitchFamily="2" charset="2"/>
              <a:buChar char="Ø"/>
              <a:tabLst>
                <a:tab pos="457200" algn="l"/>
              </a:tabLst>
            </a:pPr>
            <a:r>
              <a:rPr lang="fr-FR" sz="1900" dirty="0">
                <a:latin typeface="Georgia" panose="02040502050405020303" pitchFamily="18" charset="0"/>
              </a:rPr>
              <a:t>La mise sous AP est prononcée par la CBU ou le Ministre en charge des finances</a:t>
            </a:r>
          </a:p>
          <a:p>
            <a:pPr marL="457200" lvl="1" indent="0" algn="just">
              <a:lnSpc>
                <a:spcPct val="150000"/>
              </a:lnSpc>
              <a:buSzPct val="100000"/>
              <a:buNone/>
              <a:tabLst>
                <a:tab pos="457200" algn="l"/>
              </a:tabLst>
            </a:pPr>
            <a:endParaRPr lang="fr-FR" sz="900" dirty="0">
              <a:latin typeface="Georgia" panose="02040502050405020303" pitchFamily="18" charset="0"/>
            </a:endParaRPr>
          </a:p>
          <a:p>
            <a:pPr marL="711200" lvl="2" indent="-230188" algn="just">
              <a:lnSpc>
                <a:spcPct val="150000"/>
              </a:lnSpc>
              <a:buSzPct val="100000"/>
              <a:buFont typeface="Wingdings" pitchFamily="2" charset="2"/>
              <a:buChar char="Ø"/>
              <a:tabLst>
                <a:tab pos="457200" algn="l"/>
              </a:tabLst>
            </a:pPr>
            <a:r>
              <a:rPr lang="fr-FR" dirty="0">
                <a:latin typeface="Georgia" panose="02040502050405020303" pitchFamily="18" charset="0"/>
              </a:rPr>
              <a:t>Rémunération de l’AP :</a:t>
            </a:r>
          </a:p>
          <a:p>
            <a:pPr lvl="2" algn="just">
              <a:lnSpc>
                <a:spcPct val="150000"/>
              </a:lnSpc>
              <a:buSzPct val="100000"/>
              <a:buFont typeface="Wingdings" pitchFamily="2" charset="2"/>
              <a:buChar char="ü"/>
              <a:tabLst>
                <a:tab pos="457200" algn="l"/>
              </a:tabLst>
            </a:pPr>
            <a:r>
              <a:rPr lang="fr-FR" sz="1700" dirty="0">
                <a:latin typeface="Georgia" panose="02040502050405020303" pitchFamily="18" charset="0"/>
              </a:rPr>
              <a:t>Les frais engagés par l’AP et sa rémunération </a:t>
            </a:r>
            <a:r>
              <a:rPr lang="fr-FR" sz="1700" dirty="0">
                <a:solidFill>
                  <a:srgbClr val="FF0000"/>
                </a:solidFill>
                <a:latin typeface="Georgia" panose="02040502050405020303" pitchFamily="18" charset="0"/>
              </a:rPr>
              <a:t>sont pris en charge par l’IMF concernée</a:t>
            </a:r>
          </a:p>
          <a:p>
            <a:pPr marL="711200" lvl="2" indent="-230188" algn="just">
              <a:lnSpc>
                <a:spcPct val="150000"/>
              </a:lnSpc>
              <a:buSzPct val="100000"/>
              <a:buFont typeface="Wingdings" pitchFamily="2" charset="2"/>
              <a:buChar char="Ø"/>
              <a:tabLst>
                <a:tab pos="457200" algn="l"/>
              </a:tabLst>
            </a:pPr>
            <a:endParaRPr lang="fr-FR" sz="900" dirty="0">
              <a:latin typeface="Georgia" panose="02040502050405020303" pitchFamily="18" charset="0"/>
            </a:endParaRPr>
          </a:p>
          <a:p>
            <a:pPr marL="711200" lvl="2" indent="-230188" algn="just">
              <a:lnSpc>
                <a:spcPct val="150000"/>
              </a:lnSpc>
              <a:buSzPct val="100000"/>
              <a:buFont typeface="Wingdings" pitchFamily="2" charset="2"/>
              <a:buChar char="Ø"/>
              <a:tabLst>
                <a:tab pos="457200" algn="l"/>
              </a:tabLst>
            </a:pPr>
            <a:r>
              <a:rPr lang="fr-FR" sz="2000" dirty="0">
                <a:latin typeface="Georgia" panose="02040502050405020303" pitchFamily="18" charset="0"/>
              </a:rPr>
              <a:t>Durée</a:t>
            </a:r>
            <a:r>
              <a:rPr lang="fr-FR" dirty="0">
                <a:latin typeface="Georgia" panose="02040502050405020303" pitchFamily="18" charset="0"/>
              </a:rPr>
              <a:t> de l’AP :</a:t>
            </a:r>
          </a:p>
          <a:p>
            <a:pPr lvl="2" algn="just">
              <a:lnSpc>
                <a:spcPct val="150000"/>
              </a:lnSpc>
              <a:buSzPct val="100000"/>
              <a:buFont typeface="Wingdings" pitchFamily="2" charset="2"/>
              <a:buChar char="ü"/>
              <a:tabLst>
                <a:tab pos="457200" algn="l"/>
              </a:tabLst>
            </a:pPr>
            <a:r>
              <a:rPr lang="fr-FR" sz="1700" dirty="0">
                <a:solidFill>
                  <a:srgbClr val="FF0000"/>
                </a:solidFill>
                <a:latin typeface="Georgia" panose="02040502050405020303" pitchFamily="18" charset="0"/>
              </a:rPr>
              <a:t>Pas plus d’un (1) an </a:t>
            </a:r>
            <a:r>
              <a:rPr lang="fr-FR" sz="1700" dirty="0">
                <a:latin typeface="Georgia" panose="02040502050405020303" pitchFamily="18" charset="0"/>
              </a:rPr>
              <a:t>et peut être prorogée à titre exceptionnel de 6 mois sans que la durée totale n’excède </a:t>
            </a:r>
            <a:r>
              <a:rPr lang="fr-FR" sz="1700" b="1" dirty="0">
                <a:solidFill>
                  <a:srgbClr val="FF0000"/>
                </a:solidFill>
                <a:latin typeface="Georgia" panose="02040502050405020303" pitchFamily="18" charset="0"/>
              </a:rPr>
              <a:t>24 mois</a:t>
            </a:r>
            <a:r>
              <a:rPr lang="fr-FR" sz="1700" dirty="0">
                <a:latin typeface="Georgia" panose="02040502050405020303" pitchFamily="18" charset="0"/>
              </a:rPr>
              <a:t>.</a:t>
            </a:r>
          </a:p>
        </p:txBody>
      </p:sp>
    </p:spTree>
    <p:extLst>
      <p:ext uri="{BB962C8B-B14F-4D97-AF65-F5344CB8AC3E}">
        <p14:creationId xmlns:p14="http://schemas.microsoft.com/office/powerpoint/2010/main" val="2300087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A45DA-2554-A9DE-65D7-5FC220C6089B}"/>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44DC4938-3559-CD7E-A54D-EB406751E643}"/>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B693988C-7E18-452C-0A05-26816A99CD21}"/>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0038861A-2001-C751-767E-D9DD36798C46}"/>
              </a:ext>
            </a:extLst>
          </p:cNvPr>
          <p:cNvSpPr txBox="1">
            <a:spLocks/>
          </p:cNvSpPr>
          <p:nvPr/>
        </p:nvSpPr>
        <p:spPr>
          <a:xfrm>
            <a:off x="153626" y="451692"/>
            <a:ext cx="1912066" cy="560620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8 </a:t>
            </a:r>
            <a:r>
              <a:rPr lang="fr-FR" sz="1800" b="1" dirty="0">
                <a:latin typeface="Georgia" panose="02040502050405020303" pitchFamily="18" charset="0"/>
              </a:rPr>
              <a:t>:  Traitement des IMF en difficultés</a:t>
            </a:r>
          </a:p>
          <a:p>
            <a:pPr marL="185738" lvl="1" indent="0" algn="ctr">
              <a:lnSpc>
                <a:spcPct val="150000"/>
              </a:lnSpc>
              <a:buNone/>
            </a:pPr>
            <a:endParaRPr lang="fr-FR" sz="500" b="1" kern="100" dirty="0">
              <a:solidFill>
                <a:srgbClr val="7030A0"/>
              </a:solidFill>
              <a:latin typeface="Georgia" panose="02040502050405020303" pitchFamily="18" charset="0"/>
              <a:ea typeface="Calibri" panose="020F0502020204030204" pitchFamily="34" charset="0"/>
              <a:cs typeface="Times New Roman" panose="02020603050405020304" pitchFamily="18" charset="0"/>
            </a:endParaRPr>
          </a:p>
          <a:p>
            <a:pPr marL="185738" lvl="1"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Conditions de mise en œuvre de l’intervention précoce, de la résolution et de la liquidation des IMF</a:t>
            </a:r>
          </a:p>
          <a:p>
            <a:pPr marL="185738" lvl="1" indent="0" algn="ctr">
              <a:lnSpc>
                <a:spcPct val="150000"/>
              </a:lnSpc>
              <a:buNone/>
            </a:pPr>
            <a:r>
              <a:rPr lang="fr-FR" sz="1600" kern="100" dirty="0">
                <a:solidFill>
                  <a:srgbClr val="C00000"/>
                </a:solidFill>
                <a:latin typeface="Georgia" panose="02040502050405020303" pitchFamily="18" charset="0"/>
                <a:ea typeface="Calibri" panose="020F0502020204030204" pitchFamily="34" charset="0"/>
                <a:cs typeface="Times New Roman" panose="02020603050405020304" pitchFamily="18" charset="0"/>
              </a:rPr>
              <a:t>(Suite 2 et fin)</a:t>
            </a:r>
            <a:endPar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6" name="Espace réservé du contenu 2">
            <a:extLst>
              <a:ext uri="{FF2B5EF4-FFF2-40B4-BE49-F238E27FC236}">
                <a16:creationId xmlns:a16="http://schemas.microsoft.com/office/drawing/2014/main" id="{AED9C986-0706-0379-7FC6-3C6CB8B01033}"/>
              </a:ext>
            </a:extLst>
          </p:cNvPr>
          <p:cNvSpPr txBox="1">
            <a:spLocks/>
          </p:cNvSpPr>
          <p:nvPr/>
        </p:nvSpPr>
        <p:spPr>
          <a:xfrm>
            <a:off x="2400308" y="90487"/>
            <a:ext cx="9552992" cy="6615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buSzPct val="100000"/>
              <a:tabLst>
                <a:tab pos="457200" algn="l"/>
              </a:tabLst>
            </a:pPr>
            <a:r>
              <a:rPr lang="fr-FR" sz="2400" b="1" dirty="0">
                <a:latin typeface="Georgia" panose="02040502050405020303" pitchFamily="18" charset="0"/>
              </a:rPr>
              <a:t>Liquidation </a:t>
            </a:r>
            <a:r>
              <a:rPr lang="fr-FR" sz="2400" dirty="0">
                <a:latin typeface="Georgia" panose="02040502050405020303" pitchFamily="18" charset="0"/>
              </a:rPr>
              <a:t>(Art. 127 à 147)</a:t>
            </a:r>
          </a:p>
          <a:p>
            <a:pPr marL="558800" lvl="1" indent="-285750" algn="just">
              <a:lnSpc>
                <a:spcPct val="150000"/>
              </a:lnSpc>
              <a:buSzPct val="100000"/>
              <a:buFont typeface="Wingdings" pitchFamily="2" charset="2"/>
              <a:buChar char="Ø"/>
              <a:tabLst>
                <a:tab pos="457200" algn="l"/>
              </a:tabLst>
            </a:pPr>
            <a:r>
              <a:rPr lang="fr-FR" sz="1800" dirty="0">
                <a:latin typeface="Georgia" panose="02040502050405020303" pitchFamily="18" charset="0"/>
              </a:rPr>
              <a:t>La liquidation d’une IMF est subordonnée au retrait préalable de son agrément.</a:t>
            </a:r>
          </a:p>
          <a:p>
            <a:pPr lvl="2" algn="just">
              <a:lnSpc>
                <a:spcPct val="150000"/>
              </a:lnSpc>
              <a:buSzPct val="100000"/>
              <a:buFont typeface="Wingdings" pitchFamily="2" charset="2"/>
              <a:buChar char="ü"/>
              <a:tabLst>
                <a:tab pos="457200" algn="l"/>
              </a:tabLst>
            </a:pPr>
            <a:r>
              <a:rPr lang="fr-FR" sz="1700" dirty="0">
                <a:solidFill>
                  <a:srgbClr val="FF0000"/>
                </a:solidFill>
                <a:latin typeface="Georgia" panose="02040502050405020303" pitchFamily="18" charset="0"/>
              </a:rPr>
              <a:t>Il peut être dans le cadre d’une procédure disciplinaire </a:t>
            </a:r>
            <a:r>
              <a:rPr lang="fr-FR" sz="1700" dirty="0">
                <a:latin typeface="Georgia" panose="02040502050405020303" pitchFamily="18" charset="0"/>
              </a:rPr>
              <a:t>ou sur initiative de l’IMF ou en cas d’inactivité (depuis moins de 1 an) ou de transfert de siège social</a:t>
            </a:r>
          </a:p>
          <a:p>
            <a:pPr lvl="2" algn="just">
              <a:lnSpc>
                <a:spcPct val="150000"/>
              </a:lnSpc>
              <a:buSzPct val="100000"/>
              <a:buFont typeface="Wingdings" pitchFamily="2" charset="2"/>
              <a:buChar char="ü"/>
              <a:tabLst>
                <a:tab pos="457200" algn="l"/>
              </a:tabLst>
            </a:pPr>
            <a:r>
              <a:rPr lang="fr-FR" sz="1700" dirty="0">
                <a:latin typeface="Georgia" panose="02040502050405020303" pitchFamily="18" charset="0"/>
              </a:rPr>
              <a:t>Il est constaté par la radiation de l’IMF de la liste des IMF agréées</a:t>
            </a:r>
          </a:p>
          <a:p>
            <a:pPr lvl="2" algn="just">
              <a:lnSpc>
                <a:spcPct val="150000"/>
              </a:lnSpc>
              <a:buSzPct val="100000"/>
              <a:buFont typeface="Wingdings" pitchFamily="2" charset="2"/>
              <a:buChar char="ü"/>
              <a:tabLst>
                <a:tab pos="457200" algn="l"/>
              </a:tabLst>
            </a:pPr>
            <a:r>
              <a:rPr lang="fr-FR" sz="1700" dirty="0">
                <a:latin typeface="Georgia" panose="02040502050405020303" pitchFamily="18" charset="0"/>
              </a:rPr>
              <a:t>L’IMF concernée doit cesser ses activités dans le délai fixé par la décision</a:t>
            </a:r>
          </a:p>
          <a:p>
            <a:pPr marL="457200" lvl="1" indent="0" algn="just">
              <a:lnSpc>
                <a:spcPct val="150000"/>
              </a:lnSpc>
              <a:buSzPct val="100000"/>
              <a:buNone/>
              <a:tabLst>
                <a:tab pos="457200" algn="l"/>
              </a:tabLst>
            </a:pPr>
            <a:endParaRPr lang="fr-FR" sz="900" dirty="0">
              <a:latin typeface="Georgia" panose="02040502050405020303" pitchFamily="18" charset="0"/>
            </a:endParaRPr>
          </a:p>
          <a:p>
            <a:pPr marL="711200" lvl="2" indent="-230188" algn="just">
              <a:lnSpc>
                <a:spcPct val="150000"/>
              </a:lnSpc>
              <a:buSzPct val="100000"/>
              <a:buFont typeface="Wingdings" pitchFamily="2" charset="2"/>
              <a:buChar char="Ø"/>
              <a:tabLst>
                <a:tab pos="457200" algn="l"/>
              </a:tabLst>
            </a:pPr>
            <a:r>
              <a:rPr lang="fr-FR" sz="2000" dirty="0">
                <a:latin typeface="Georgia" panose="02040502050405020303" pitchFamily="18" charset="0"/>
              </a:rPr>
              <a:t>La décision de mise en liquidation d’une IMF est prise par la CBU ou le Ministre en charge des finances</a:t>
            </a:r>
          </a:p>
          <a:p>
            <a:pPr marL="481012" lvl="2" indent="0" algn="just">
              <a:lnSpc>
                <a:spcPct val="150000"/>
              </a:lnSpc>
              <a:buSzPct val="100000"/>
              <a:buNone/>
              <a:tabLst>
                <a:tab pos="457200" algn="l"/>
              </a:tabLst>
            </a:pPr>
            <a:endParaRPr lang="fr-FR" sz="900" dirty="0">
              <a:latin typeface="Georgia" panose="02040502050405020303" pitchFamily="18" charset="0"/>
            </a:endParaRPr>
          </a:p>
          <a:p>
            <a:pPr marL="711200" lvl="2" indent="-230188" algn="just">
              <a:lnSpc>
                <a:spcPct val="150000"/>
              </a:lnSpc>
              <a:buSzPct val="100000"/>
              <a:buFont typeface="Wingdings" pitchFamily="2" charset="2"/>
              <a:buChar char="Ø"/>
              <a:tabLst>
                <a:tab pos="457200" algn="l"/>
              </a:tabLst>
            </a:pPr>
            <a:r>
              <a:rPr lang="fr-FR" dirty="0">
                <a:latin typeface="Georgia" panose="02040502050405020303" pitchFamily="18" charset="0"/>
              </a:rPr>
              <a:t>Rémunération du Liquidateur :</a:t>
            </a:r>
          </a:p>
          <a:p>
            <a:pPr lvl="2" algn="just">
              <a:lnSpc>
                <a:spcPct val="150000"/>
              </a:lnSpc>
              <a:buSzPct val="100000"/>
              <a:buFont typeface="Wingdings" pitchFamily="2" charset="2"/>
              <a:buChar char="ü"/>
              <a:tabLst>
                <a:tab pos="457200" algn="l"/>
              </a:tabLst>
            </a:pPr>
            <a:r>
              <a:rPr lang="fr-FR" sz="1700" dirty="0">
                <a:latin typeface="Georgia" panose="02040502050405020303" pitchFamily="18" charset="0"/>
              </a:rPr>
              <a:t>Les frais engagés par le liquidateur et sa rémunération (fixé par le Ministre chargé des Finances) sont </a:t>
            </a:r>
            <a:r>
              <a:rPr lang="fr-FR" sz="1700" dirty="0">
                <a:solidFill>
                  <a:srgbClr val="FF0000"/>
                </a:solidFill>
                <a:latin typeface="Georgia" panose="02040502050405020303" pitchFamily="18" charset="0"/>
              </a:rPr>
              <a:t>pris en charge par l’IMF concernée</a:t>
            </a:r>
          </a:p>
          <a:p>
            <a:pPr marL="711200" lvl="2" indent="-230188" algn="just">
              <a:lnSpc>
                <a:spcPct val="150000"/>
              </a:lnSpc>
              <a:buSzPct val="100000"/>
              <a:buFont typeface="Wingdings" pitchFamily="2" charset="2"/>
              <a:buChar char="Ø"/>
              <a:tabLst>
                <a:tab pos="457200" algn="l"/>
              </a:tabLst>
            </a:pPr>
            <a:endParaRPr lang="fr-FR" sz="900" dirty="0">
              <a:latin typeface="Georgia" panose="02040502050405020303" pitchFamily="18" charset="0"/>
            </a:endParaRPr>
          </a:p>
          <a:p>
            <a:pPr marL="711200" lvl="2" indent="-230188" algn="just">
              <a:lnSpc>
                <a:spcPct val="150000"/>
              </a:lnSpc>
              <a:buSzPct val="100000"/>
              <a:buFont typeface="Wingdings" pitchFamily="2" charset="2"/>
              <a:buChar char="Ø"/>
              <a:tabLst>
                <a:tab pos="457200" algn="l"/>
              </a:tabLst>
            </a:pPr>
            <a:r>
              <a:rPr lang="fr-FR" sz="2000" dirty="0">
                <a:latin typeface="Georgia" panose="02040502050405020303" pitchFamily="18" charset="0"/>
              </a:rPr>
              <a:t>Durée</a:t>
            </a:r>
            <a:r>
              <a:rPr lang="fr-FR" dirty="0">
                <a:latin typeface="Georgia" panose="02040502050405020303" pitchFamily="18" charset="0"/>
              </a:rPr>
              <a:t> de l’AP : </a:t>
            </a:r>
            <a:r>
              <a:rPr lang="fr-FR" sz="1700" dirty="0">
                <a:solidFill>
                  <a:srgbClr val="FF0000"/>
                </a:solidFill>
                <a:latin typeface="Georgia" panose="02040502050405020303" pitchFamily="18" charset="0"/>
              </a:rPr>
              <a:t>Pas plus de trois (3) ans</a:t>
            </a:r>
            <a:r>
              <a:rPr lang="fr-FR" sz="1700" dirty="0">
                <a:latin typeface="Georgia" panose="02040502050405020303" pitchFamily="18" charset="0"/>
              </a:rPr>
              <a:t>.</a:t>
            </a:r>
          </a:p>
        </p:txBody>
      </p:sp>
    </p:spTree>
    <p:extLst>
      <p:ext uri="{BB962C8B-B14F-4D97-AF65-F5344CB8AC3E}">
        <p14:creationId xmlns:p14="http://schemas.microsoft.com/office/powerpoint/2010/main" val="2680605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B185E-1572-EF6D-817E-B75DA1E21D9F}"/>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E9A1AB6F-E569-F029-7296-FB0CD0350CBC}"/>
              </a:ext>
            </a:extLst>
          </p:cNvPr>
          <p:cNvSpPr/>
          <p:nvPr/>
        </p:nvSpPr>
        <p:spPr>
          <a:xfrm>
            <a:off x="0" y="0"/>
            <a:ext cx="2219319" cy="685800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DC18031A-5F78-7755-A11E-CBA0E993B111}"/>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05A11CCF-760F-897A-61CD-197AFBD62987}"/>
              </a:ext>
            </a:extLst>
          </p:cNvPr>
          <p:cNvSpPr txBox="1">
            <a:spLocks/>
          </p:cNvSpPr>
          <p:nvPr/>
        </p:nvSpPr>
        <p:spPr>
          <a:xfrm>
            <a:off x="132205" y="512306"/>
            <a:ext cx="2087119" cy="426901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9 </a:t>
            </a:r>
            <a:r>
              <a:rPr lang="fr-FR" sz="1800" b="1" dirty="0">
                <a:latin typeface="Georgia" panose="02040502050405020303" pitchFamily="18" charset="0"/>
              </a:rPr>
              <a:t>: SANCTIONS</a:t>
            </a:r>
            <a:endParaRPr lang="fr-FR" sz="1800" b="1" dirty="0">
              <a:latin typeface="Georgia" panose="02040502050405020303" pitchFamily="18" charset="0"/>
              <a:ea typeface="Calibri" panose="020F0502020204030204" pitchFamily="34" charset="0"/>
              <a:cs typeface="Times New Roman" panose="02020603050405020304" pitchFamily="18" charset="0"/>
            </a:endParaRP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Typologies de sanctions (sanctions disciplinaires, pécuniaires, pénales et autres). </a:t>
            </a:r>
          </a:p>
        </p:txBody>
      </p:sp>
      <p:sp>
        <p:nvSpPr>
          <p:cNvPr id="6" name="Espace réservé du contenu 2">
            <a:extLst>
              <a:ext uri="{FF2B5EF4-FFF2-40B4-BE49-F238E27FC236}">
                <a16:creationId xmlns:a16="http://schemas.microsoft.com/office/drawing/2014/main" id="{CD9484F8-CD2A-44C5-A748-7C48C3C2F91E}"/>
              </a:ext>
            </a:extLst>
          </p:cNvPr>
          <p:cNvSpPr txBox="1">
            <a:spLocks/>
          </p:cNvSpPr>
          <p:nvPr/>
        </p:nvSpPr>
        <p:spPr>
          <a:xfrm>
            <a:off x="2400308" y="176270"/>
            <a:ext cx="9484434" cy="62340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200000"/>
              </a:lnSpc>
              <a:spcBef>
                <a:spcPts val="0"/>
              </a:spcBef>
            </a:pPr>
            <a:r>
              <a:rPr lang="fr-FR" sz="1800" dirty="0">
                <a:latin typeface="Georgia" panose="02040502050405020303" pitchFamily="18" charset="0"/>
              </a:rPr>
              <a:t>Le titre 9 aborde les questions de sanctions à savoir :</a:t>
            </a:r>
          </a:p>
          <a:p>
            <a:pPr lvl="1" algn="just">
              <a:lnSpc>
                <a:spcPct val="150000"/>
              </a:lnSpc>
              <a:buFont typeface="Wingdings" pitchFamily="2" charset="2"/>
              <a:buChar char="ü"/>
            </a:pPr>
            <a:r>
              <a:rPr lang="fr-FR" sz="1500" b="1" kern="100" dirty="0">
                <a:solidFill>
                  <a:schemeClr val="accent1">
                    <a:lumMod val="50000"/>
                  </a:schemeClr>
                </a:solidFill>
                <a:latin typeface="Georgia" panose="02040502050405020303" pitchFamily="18" charset="0"/>
                <a:cs typeface="Times New Roman" panose="02020603050405020304" pitchFamily="18" charset="0"/>
              </a:rPr>
              <a:t>Sanctions disciplinaires (Art. 148) </a:t>
            </a:r>
            <a:r>
              <a:rPr lang="fr-FR" sz="1500" b="1" kern="100" dirty="0">
                <a:latin typeface="Georgia" panose="02040502050405020303" pitchFamily="18" charset="0"/>
                <a:cs typeface="Times New Roman" panose="02020603050405020304" pitchFamily="18" charset="0"/>
              </a:rPr>
              <a:t>: </a:t>
            </a:r>
            <a:r>
              <a:rPr lang="fr-FR" sz="1500" kern="100" dirty="0">
                <a:latin typeface="Georgia" panose="02040502050405020303" pitchFamily="18" charset="0"/>
                <a:cs typeface="Times New Roman" panose="02020603050405020304" pitchFamily="18" charset="0"/>
              </a:rPr>
              <a:t>Blâme, Avertissement, Suspension ou interdiction de tout ou partie des opérations, limitation dans l’exercice de la profession, …, retrait d’agrément ;</a:t>
            </a:r>
          </a:p>
          <a:p>
            <a:pPr lvl="1" algn="just">
              <a:lnSpc>
                <a:spcPct val="200000"/>
              </a:lnSpc>
              <a:spcBef>
                <a:spcPts val="0"/>
              </a:spcBef>
            </a:pPr>
            <a:endParaRPr lang="fr-FR" sz="500" b="1" kern="100" dirty="0">
              <a:latin typeface="Georgia" panose="02040502050405020303" pitchFamily="18" charset="0"/>
              <a:ea typeface="Calibri" panose="020F0502020204030204" pitchFamily="34" charset="0"/>
              <a:cs typeface="Times New Roman" panose="02020603050405020304" pitchFamily="18" charset="0"/>
            </a:endParaRPr>
          </a:p>
          <a:p>
            <a:pPr lvl="1" algn="just">
              <a:lnSpc>
                <a:spcPct val="150000"/>
              </a:lnSpc>
              <a:buFont typeface="Wingdings" pitchFamily="2" charset="2"/>
              <a:buChar char="ü"/>
            </a:pPr>
            <a:r>
              <a:rPr lang="fr-FR" sz="1500" b="1" kern="100" dirty="0">
                <a:solidFill>
                  <a:schemeClr val="accent1">
                    <a:lumMod val="50000"/>
                  </a:schemeClr>
                </a:solidFill>
                <a:latin typeface="Georgia" panose="02040502050405020303" pitchFamily="18" charset="0"/>
                <a:cs typeface="Times New Roman" panose="02020603050405020304" pitchFamily="18" charset="0"/>
              </a:rPr>
              <a:t>Sanctions pécuniaires</a:t>
            </a:r>
            <a:r>
              <a:rPr lang="fr-FR" sz="1500" dirty="0">
                <a:latin typeface="Georgia" panose="02040502050405020303" pitchFamily="18" charset="0"/>
              </a:rPr>
              <a:t> (Art. 149) : Montant fixé par la BC</a:t>
            </a:r>
          </a:p>
          <a:p>
            <a:pPr lvl="1" algn="just">
              <a:lnSpc>
                <a:spcPct val="150000"/>
              </a:lnSpc>
              <a:buFont typeface="Wingdings" pitchFamily="2" charset="2"/>
              <a:buChar char="ü"/>
            </a:pPr>
            <a:endParaRPr lang="fr-FR" sz="500" b="1" dirty="0">
              <a:latin typeface="Georgia" panose="02040502050405020303" pitchFamily="18" charset="0"/>
            </a:endParaRPr>
          </a:p>
          <a:p>
            <a:pPr lvl="1" algn="just">
              <a:lnSpc>
                <a:spcPct val="150000"/>
              </a:lnSpc>
              <a:buFont typeface="Wingdings" pitchFamily="2" charset="2"/>
              <a:buChar char="ü"/>
            </a:pPr>
            <a:r>
              <a:rPr lang="fr-FR" sz="1500" b="1" kern="100" dirty="0">
                <a:solidFill>
                  <a:schemeClr val="accent1">
                    <a:lumMod val="50000"/>
                  </a:schemeClr>
                </a:solidFill>
                <a:latin typeface="Georgia" panose="02040502050405020303" pitchFamily="18" charset="0"/>
                <a:cs typeface="Times New Roman" panose="02020603050405020304" pitchFamily="18" charset="0"/>
              </a:rPr>
              <a:t>Sanctions pénales</a:t>
            </a:r>
            <a:r>
              <a:rPr lang="fr-FR" sz="1500" b="1" i="1" kern="100" dirty="0">
                <a:solidFill>
                  <a:schemeClr val="accent1">
                    <a:lumMod val="50000"/>
                  </a:schemeClr>
                </a:solidFill>
                <a:latin typeface="Georgia" panose="02040502050405020303" pitchFamily="18" charset="0"/>
                <a:cs typeface="Times New Roman" panose="02020603050405020304" pitchFamily="18" charset="0"/>
              </a:rPr>
              <a:t> :</a:t>
            </a:r>
          </a:p>
          <a:p>
            <a:pPr lvl="2" algn="just">
              <a:lnSpc>
                <a:spcPct val="150000"/>
              </a:lnSpc>
              <a:buFont typeface="Wingdings" pitchFamily="2" charset="2"/>
              <a:buChar char="§"/>
            </a:pPr>
            <a:r>
              <a:rPr lang="fr-FR" sz="1500" kern="100" dirty="0">
                <a:solidFill>
                  <a:schemeClr val="accent1">
                    <a:lumMod val="50000"/>
                  </a:schemeClr>
                </a:solidFill>
                <a:latin typeface="Georgia" panose="02040502050405020303" pitchFamily="18" charset="0"/>
                <a:cs typeface="Times New Roman" panose="02020603050405020304" pitchFamily="18" charset="0"/>
              </a:rPr>
              <a:t>Exercice illégal d’activité et usage frauduleux de dénomination (Art. 153) – </a:t>
            </a:r>
            <a:r>
              <a:rPr lang="fr-FR" sz="1500" b="1" kern="100" dirty="0">
                <a:solidFill>
                  <a:srgbClr val="FF0000"/>
                </a:solidFill>
                <a:latin typeface="Georgia" panose="02040502050405020303" pitchFamily="18" charset="0"/>
                <a:cs typeface="Times New Roman" panose="02020603050405020304" pitchFamily="18" charset="0"/>
              </a:rPr>
              <a:t>6 mois à 1 an d’emprisonnement avec une amende allant de 5 à 20 millions de FCFA.</a:t>
            </a:r>
          </a:p>
          <a:p>
            <a:pPr lvl="3" algn="just">
              <a:lnSpc>
                <a:spcPct val="150000"/>
              </a:lnSpc>
              <a:buFont typeface="Wingdings" pitchFamily="2" charset="2"/>
              <a:buChar char="Ø"/>
            </a:pPr>
            <a:r>
              <a:rPr lang="fr-FR" sz="1500" kern="100" dirty="0">
                <a:solidFill>
                  <a:schemeClr val="accent1">
                    <a:lumMod val="50000"/>
                  </a:schemeClr>
                </a:solidFill>
                <a:latin typeface="Georgia" panose="02040502050405020303" pitchFamily="18" charset="0"/>
                <a:cs typeface="Times New Roman" panose="02020603050405020304" pitchFamily="18" charset="0"/>
              </a:rPr>
              <a:t>Cas de récidive, peine maximum de 5 ans et 100 millions  de FCFA d’amende </a:t>
            </a:r>
          </a:p>
          <a:p>
            <a:pPr lvl="2" algn="just">
              <a:lnSpc>
                <a:spcPct val="150000"/>
              </a:lnSpc>
              <a:buFont typeface="Wingdings" pitchFamily="2" charset="2"/>
              <a:buChar char="§"/>
            </a:pPr>
            <a:r>
              <a:rPr lang="fr-FR" sz="1500" dirty="0">
                <a:latin typeface="Georgia" panose="02040502050405020303" pitchFamily="18" charset="0"/>
              </a:rPr>
              <a:t>Infractions en matière de gouvernance (Art. 154)  - </a:t>
            </a:r>
            <a:r>
              <a:rPr lang="fr-FR" sz="1500" b="1" dirty="0">
                <a:solidFill>
                  <a:srgbClr val="FF0000"/>
                </a:solidFill>
                <a:latin typeface="Georgia" panose="02040502050405020303" pitchFamily="18" charset="0"/>
              </a:rPr>
              <a:t>1 à 5 ans d’emprisonnement avec une amende allant de 5 à 10 millions de FCFA</a:t>
            </a:r>
          </a:p>
          <a:p>
            <a:pPr lvl="3" algn="just">
              <a:lnSpc>
                <a:spcPct val="150000"/>
              </a:lnSpc>
              <a:buFont typeface="Wingdings" pitchFamily="2" charset="2"/>
              <a:buChar char="Ø"/>
            </a:pPr>
            <a:r>
              <a:rPr lang="fr-FR" sz="1500" kern="100" dirty="0">
                <a:solidFill>
                  <a:schemeClr val="accent1">
                    <a:lumMod val="50000"/>
                  </a:schemeClr>
                </a:solidFill>
                <a:latin typeface="Georgia" panose="02040502050405020303" pitchFamily="18" charset="0"/>
                <a:cs typeface="Times New Roman" panose="02020603050405020304" pitchFamily="18" charset="0"/>
              </a:rPr>
              <a:t>Cas de récidive, 60 millions de FCFA d’amende pour l’auteur et 100 millions  de FCFA d’amende pour l’employeur </a:t>
            </a:r>
            <a:endParaRPr lang="fr-FR" sz="1500" dirty="0">
              <a:latin typeface="Georgia" panose="02040502050405020303" pitchFamily="18" charset="0"/>
            </a:endParaRPr>
          </a:p>
          <a:p>
            <a:pPr lvl="2" algn="just">
              <a:lnSpc>
                <a:spcPct val="150000"/>
              </a:lnSpc>
              <a:buFont typeface="Wingdings" pitchFamily="2" charset="2"/>
              <a:buChar char="§"/>
            </a:pPr>
            <a:r>
              <a:rPr lang="fr-FR" sz="1500" dirty="0">
                <a:latin typeface="Georgia" panose="02040502050405020303" pitchFamily="18" charset="0"/>
              </a:rPr>
              <a:t>Secret professionnel et délit d’initié – </a:t>
            </a:r>
            <a:r>
              <a:rPr lang="fr-FR" sz="1500" b="1" dirty="0">
                <a:solidFill>
                  <a:srgbClr val="FF0000"/>
                </a:solidFill>
                <a:latin typeface="Georgia" panose="02040502050405020303" pitchFamily="18" charset="0"/>
              </a:rPr>
              <a:t>1 mois à 2 ans </a:t>
            </a:r>
            <a:r>
              <a:rPr lang="fr-FR" sz="1500" b="1" kern="100" dirty="0">
                <a:solidFill>
                  <a:srgbClr val="FF0000"/>
                </a:solidFill>
                <a:latin typeface="Georgia" panose="02040502050405020303" pitchFamily="18" charset="0"/>
                <a:cs typeface="Times New Roman" panose="02020603050405020304" pitchFamily="18" charset="0"/>
              </a:rPr>
              <a:t>d’emprisonnement avec une amende allant de 5 à 20 millions de FCFA.</a:t>
            </a:r>
          </a:p>
          <a:p>
            <a:pPr lvl="3" algn="just">
              <a:lnSpc>
                <a:spcPct val="150000"/>
              </a:lnSpc>
              <a:buFont typeface="Wingdings" pitchFamily="2" charset="2"/>
              <a:buChar char="Ø"/>
            </a:pPr>
            <a:r>
              <a:rPr lang="fr-FR" sz="1500" kern="100" dirty="0">
                <a:solidFill>
                  <a:schemeClr val="accent1">
                    <a:lumMod val="50000"/>
                  </a:schemeClr>
                </a:solidFill>
                <a:latin typeface="Georgia" panose="02040502050405020303" pitchFamily="18" charset="0"/>
                <a:cs typeface="Times New Roman" panose="02020603050405020304" pitchFamily="18" charset="0"/>
              </a:rPr>
              <a:t>Cas de récidive, peine maximum de 5 ans et 50 millions  de FCFA d’amende </a:t>
            </a:r>
          </a:p>
          <a:p>
            <a:pPr lvl="2" algn="just">
              <a:lnSpc>
                <a:spcPct val="150000"/>
              </a:lnSpc>
              <a:buFont typeface="Wingdings" pitchFamily="2" charset="2"/>
              <a:buChar char="§"/>
            </a:pPr>
            <a:r>
              <a:rPr lang="fr-FR" sz="1500" dirty="0">
                <a:latin typeface="Georgia" panose="02040502050405020303" pitchFamily="18" charset="0"/>
              </a:rPr>
              <a:t>Etc.</a:t>
            </a:r>
          </a:p>
        </p:txBody>
      </p:sp>
    </p:spTree>
    <p:extLst>
      <p:ext uri="{BB962C8B-B14F-4D97-AF65-F5344CB8AC3E}">
        <p14:creationId xmlns:p14="http://schemas.microsoft.com/office/powerpoint/2010/main" val="3589924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615A0-4448-F3FD-32C5-1261736D747E}"/>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AA8182C4-951A-8B92-5CD7-5E41676C6360}"/>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A65DE6C4-33A9-3996-1AE4-7084F0998DE1}"/>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532C3562-2D27-381C-0B3D-9CBEBB435EC9}"/>
              </a:ext>
            </a:extLst>
          </p:cNvPr>
          <p:cNvSpPr txBox="1">
            <a:spLocks/>
          </p:cNvSpPr>
          <p:nvPr/>
        </p:nvSpPr>
        <p:spPr>
          <a:xfrm>
            <a:off x="153626" y="198304"/>
            <a:ext cx="1912066" cy="560620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700" b="1" kern="100" dirty="0">
                <a:latin typeface="Georgia" panose="02040502050405020303" pitchFamily="18" charset="0"/>
                <a:ea typeface="Calibri" panose="020F0502020204030204" pitchFamily="34" charset="0"/>
                <a:cs typeface="Times New Roman" panose="02020603050405020304" pitchFamily="18" charset="0"/>
              </a:rPr>
              <a:t>TITRE 10: </a:t>
            </a:r>
            <a:r>
              <a:rPr lang="fr-FR" sz="1700" b="1" kern="100" dirty="0">
                <a:effectLst/>
                <a:latin typeface="Georgia" panose="02040502050405020303" pitchFamily="18" charset="0"/>
                <a:ea typeface="Calibri" panose="020F0502020204030204" pitchFamily="34" charset="0"/>
                <a:cs typeface="Times New Roman" panose="02020603050405020304" pitchFamily="18" charset="0"/>
              </a:rPr>
              <a:t>DISPOSITIONS DIVERSES, TRANSITOIRES ET FINALES</a:t>
            </a:r>
            <a:endParaRPr lang="fr-FR" sz="1700" b="1" kern="100" dirty="0">
              <a:solidFill>
                <a:srgbClr val="7030A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6" name="Espace réservé du contenu 2">
            <a:extLst>
              <a:ext uri="{FF2B5EF4-FFF2-40B4-BE49-F238E27FC236}">
                <a16:creationId xmlns:a16="http://schemas.microsoft.com/office/drawing/2014/main" id="{3EC51EA3-FAC8-3B1D-9156-C34FD2F8FE50}"/>
              </a:ext>
            </a:extLst>
          </p:cNvPr>
          <p:cNvSpPr txBox="1">
            <a:spLocks/>
          </p:cNvSpPr>
          <p:nvPr/>
        </p:nvSpPr>
        <p:spPr>
          <a:xfrm>
            <a:off x="2400308" y="90487"/>
            <a:ext cx="9266553" cy="6615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buSzPct val="100000"/>
              <a:tabLst>
                <a:tab pos="457200" algn="l"/>
              </a:tabLst>
            </a:pPr>
            <a:r>
              <a:rPr lang="fr-FR" sz="2000" b="1" dirty="0">
                <a:latin typeface="Georgia" panose="02040502050405020303" pitchFamily="18" charset="0"/>
              </a:rPr>
              <a:t>Réglementation relative à la LBCFTP </a:t>
            </a:r>
            <a:r>
              <a:rPr lang="fr-FR" sz="2000" dirty="0">
                <a:latin typeface="Georgia" panose="02040502050405020303" pitchFamily="18" charset="0"/>
              </a:rPr>
              <a:t>(Art. 163) </a:t>
            </a:r>
          </a:p>
          <a:p>
            <a:pPr lvl="1" algn="just">
              <a:lnSpc>
                <a:spcPct val="150000"/>
              </a:lnSpc>
              <a:buSzPct val="100000"/>
              <a:buFont typeface="Wingdings" pitchFamily="2" charset="2"/>
              <a:buChar char="ü"/>
              <a:tabLst>
                <a:tab pos="457200" algn="l"/>
              </a:tabLst>
            </a:pPr>
            <a:r>
              <a:rPr lang="fr-FR" sz="1600" dirty="0">
                <a:latin typeface="Georgia" panose="02040502050405020303" pitchFamily="18" charset="0"/>
              </a:rPr>
              <a:t>Les institutions de microfinance doivent respecter les obligations relatives à la lutte contre le blanchiment de capitaux, le financement du terrorisme et de la prolifération des armes de destruction massive.</a:t>
            </a:r>
            <a:endParaRPr lang="fr-FR" sz="1600" kern="100"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endParaRPr>
          </a:p>
          <a:p>
            <a:pPr lvl="0" algn="just">
              <a:lnSpc>
                <a:spcPct val="150000"/>
              </a:lnSpc>
              <a:buSzPct val="100000"/>
              <a:tabLst>
                <a:tab pos="457200" algn="l"/>
              </a:tabLst>
            </a:pPr>
            <a:r>
              <a:rPr lang="fr-FR" sz="2000" b="1" dirty="0">
                <a:latin typeface="Georgia" panose="02040502050405020303" pitchFamily="18" charset="0"/>
              </a:rPr>
              <a:t>SIG </a:t>
            </a:r>
          </a:p>
          <a:p>
            <a:pPr lvl="1" algn="just">
              <a:lnSpc>
                <a:spcPct val="150000"/>
              </a:lnSpc>
              <a:buSzPct val="100000"/>
              <a:buFont typeface="Wingdings" pitchFamily="2" charset="2"/>
              <a:buChar char="ü"/>
              <a:tabLst>
                <a:tab pos="457200" algn="l"/>
              </a:tabLst>
            </a:pPr>
            <a:r>
              <a:rPr lang="fr-FR" sz="1600" b="1" dirty="0">
                <a:latin typeface="Georgia" panose="02040502050405020303" pitchFamily="18" charset="0"/>
              </a:rPr>
              <a:t>Centrales d'information (Art. 164)</a:t>
            </a:r>
            <a:r>
              <a:rPr lang="fr-FR" sz="1600" dirty="0">
                <a:latin typeface="Georgia" panose="02040502050405020303" pitchFamily="18" charset="0"/>
              </a:rPr>
              <a:t> :</a:t>
            </a:r>
          </a:p>
          <a:p>
            <a:pPr lvl="2" algn="just">
              <a:lnSpc>
                <a:spcPct val="150000"/>
              </a:lnSpc>
              <a:buSzPct val="100000"/>
              <a:buFont typeface="Wingdings" pitchFamily="2" charset="2"/>
              <a:buChar char="§"/>
              <a:tabLst>
                <a:tab pos="457200" algn="l"/>
              </a:tabLst>
            </a:pPr>
            <a:r>
              <a:rPr lang="fr-FR" sz="1600" dirty="0">
                <a:latin typeface="Georgia" panose="02040502050405020303" pitchFamily="18" charset="0"/>
              </a:rPr>
              <a:t>Les IMF adhérente à un système de partage de l'information sur le crédit, conformément aux dispositions législatives et réglementaires en la matière. </a:t>
            </a:r>
          </a:p>
          <a:p>
            <a:pPr marL="914400" lvl="2" indent="0" algn="just">
              <a:lnSpc>
                <a:spcPct val="150000"/>
              </a:lnSpc>
              <a:buSzPct val="100000"/>
              <a:buNone/>
              <a:tabLst>
                <a:tab pos="457200" algn="l"/>
              </a:tabLst>
            </a:pPr>
            <a:endParaRPr lang="fr-FR" sz="100" dirty="0">
              <a:latin typeface="Georgia" panose="02040502050405020303" pitchFamily="18" charset="0"/>
            </a:endParaRPr>
          </a:p>
          <a:p>
            <a:pPr lvl="2" algn="just">
              <a:lnSpc>
                <a:spcPct val="150000"/>
              </a:lnSpc>
              <a:buSzPct val="100000"/>
              <a:buFont typeface="Wingdings" pitchFamily="2" charset="2"/>
              <a:buChar char="§"/>
              <a:tabLst>
                <a:tab pos="457200" algn="l"/>
              </a:tabLst>
            </a:pPr>
            <a:r>
              <a:rPr lang="fr-FR" sz="1600" dirty="0">
                <a:latin typeface="Georgia" panose="02040502050405020303" pitchFamily="18" charset="0"/>
              </a:rPr>
              <a:t>Elles sont tenues d'adhérer à tout autre dispositif de centralisation des données institué par la Banque Centrale qui en fixe les modalités d’organisation et de fonctionnement.</a:t>
            </a:r>
          </a:p>
          <a:p>
            <a:pPr marL="914400" lvl="2" indent="0" algn="just">
              <a:lnSpc>
                <a:spcPct val="150000"/>
              </a:lnSpc>
              <a:buSzPct val="100000"/>
              <a:buNone/>
              <a:tabLst>
                <a:tab pos="457200" algn="l"/>
              </a:tabLst>
            </a:pPr>
            <a:endParaRPr lang="fr-FR" sz="700" dirty="0">
              <a:latin typeface="Georgia" panose="02040502050405020303" pitchFamily="18" charset="0"/>
            </a:endParaRPr>
          </a:p>
          <a:p>
            <a:pPr lvl="1" algn="just">
              <a:lnSpc>
                <a:spcPct val="150000"/>
              </a:lnSpc>
              <a:buSzPct val="100000"/>
              <a:buFont typeface="Wingdings" pitchFamily="2" charset="2"/>
              <a:buChar char="ü"/>
              <a:tabLst>
                <a:tab pos="457200" algn="l"/>
              </a:tabLst>
            </a:pPr>
            <a:r>
              <a:rPr lang="fr-FR" sz="1600" b="1" dirty="0">
                <a:latin typeface="Georgia" panose="02040502050405020303" pitchFamily="18" charset="0"/>
              </a:rPr>
              <a:t>Système interopérable des services financiers numériques  (Art. 165)</a:t>
            </a:r>
            <a:r>
              <a:rPr lang="fr-FR" sz="1600" dirty="0">
                <a:latin typeface="Georgia" panose="02040502050405020303" pitchFamily="18" charset="0"/>
              </a:rPr>
              <a:t> :</a:t>
            </a:r>
          </a:p>
          <a:p>
            <a:pPr lvl="2" algn="just">
              <a:lnSpc>
                <a:spcPct val="150000"/>
              </a:lnSpc>
              <a:buSzPct val="100000"/>
              <a:buFont typeface="Wingdings" pitchFamily="2" charset="2"/>
              <a:buChar char="§"/>
              <a:tabLst>
                <a:tab pos="457200" algn="l"/>
              </a:tabLst>
            </a:pPr>
            <a:r>
              <a:rPr lang="fr-FR" sz="1600" dirty="0">
                <a:latin typeface="Georgia" panose="02040502050405020303" pitchFamily="18" charset="0"/>
              </a:rPr>
              <a:t>Les IMF adhèrent au système interopérable des services financiers numériques institué par la Banque Centrale dans les conditions et modalités fixées par celle-ci. </a:t>
            </a:r>
          </a:p>
          <a:p>
            <a:pPr marL="914400" lvl="2" indent="0" algn="just">
              <a:lnSpc>
                <a:spcPct val="150000"/>
              </a:lnSpc>
              <a:buSzPct val="100000"/>
              <a:buNone/>
              <a:tabLst>
                <a:tab pos="457200" algn="l"/>
              </a:tabLst>
            </a:pPr>
            <a:endParaRPr lang="fr-FR" sz="300" dirty="0">
              <a:latin typeface="Georgia" panose="02040502050405020303" pitchFamily="18" charset="0"/>
            </a:endParaRPr>
          </a:p>
          <a:p>
            <a:pPr lvl="2" algn="just">
              <a:lnSpc>
                <a:spcPct val="150000"/>
              </a:lnSpc>
              <a:buSzPct val="100000"/>
              <a:buFont typeface="Wingdings" pitchFamily="2" charset="2"/>
              <a:buChar char="§"/>
              <a:tabLst>
                <a:tab pos="457200" algn="l"/>
              </a:tabLst>
            </a:pPr>
            <a:r>
              <a:rPr lang="fr-FR" sz="1600" dirty="0">
                <a:latin typeface="Georgia" panose="02040502050405020303" pitchFamily="18" charset="0"/>
              </a:rPr>
              <a:t>Elles sont tenues de se conformer aux dispositions techniques et opérationnelles définies par la Banque Centrale</a:t>
            </a:r>
          </a:p>
          <a:p>
            <a:pPr lvl="2" algn="just">
              <a:lnSpc>
                <a:spcPct val="150000"/>
              </a:lnSpc>
              <a:buSzPct val="100000"/>
              <a:buFont typeface="Wingdings" pitchFamily="2" charset="2"/>
              <a:buChar char="§"/>
              <a:tabLst>
                <a:tab pos="457200" algn="l"/>
              </a:tabLst>
            </a:pPr>
            <a:endParaRPr lang="fr-FR" sz="1600" dirty="0">
              <a:latin typeface="Georgia" panose="02040502050405020303" pitchFamily="18" charset="0"/>
            </a:endParaRPr>
          </a:p>
        </p:txBody>
      </p:sp>
    </p:spTree>
    <p:extLst>
      <p:ext uri="{BB962C8B-B14F-4D97-AF65-F5344CB8AC3E}">
        <p14:creationId xmlns:p14="http://schemas.microsoft.com/office/powerpoint/2010/main" val="1938709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92837A-B8BF-6C55-04F9-8900B0D3846E}"/>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E8F3C184-9E27-0424-1A3C-5C262FACB263}"/>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CA6D1351-30EF-CEC1-08B6-B22DEC3FB9EC}"/>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B4777B87-AAC1-1152-48A0-89D61D0F1275}"/>
              </a:ext>
            </a:extLst>
          </p:cNvPr>
          <p:cNvSpPr txBox="1">
            <a:spLocks/>
          </p:cNvSpPr>
          <p:nvPr/>
        </p:nvSpPr>
        <p:spPr>
          <a:xfrm>
            <a:off x="126265" y="462708"/>
            <a:ext cx="1912066" cy="621351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700" b="1" kern="100" dirty="0">
                <a:latin typeface="Georgia" panose="02040502050405020303" pitchFamily="18" charset="0"/>
                <a:ea typeface="Calibri" panose="020F0502020204030204" pitchFamily="34" charset="0"/>
                <a:cs typeface="Times New Roman" panose="02020603050405020304" pitchFamily="18" charset="0"/>
              </a:rPr>
              <a:t>TITRE 10: </a:t>
            </a:r>
            <a:r>
              <a:rPr lang="fr-FR" sz="1700" b="1" kern="100" dirty="0">
                <a:effectLst/>
                <a:latin typeface="Georgia" panose="02040502050405020303" pitchFamily="18" charset="0"/>
                <a:ea typeface="Calibri" panose="020F0502020204030204" pitchFamily="34" charset="0"/>
                <a:cs typeface="Times New Roman" panose="02020603050405020304" pitchFamily="18" charset="0"/>
              </a:rPr>
              <a:t>DISPOSITIONS DIVERSES, TRANSITOIRES ET FINALES</a:t>
            </a:r>
          </a:p>
          <a:p>
            <a:pPr marL="0" indent="0" algn="ctr">
              <a:lnSpc>
                <a:spcPct val="150000"/>
              </a:lnSpc>
              <a:buNone/>
            </a:pPr>
            <a:r>
              <a:rPr lang="fr-FR" sz="17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(Suite 1)</a:t>
            </a:r>
          </a:p>
        </p:txBody>
      </p:sp>
      <p:sp>
        <p:nvSpPr>
          <p:cNvPr id="6" name="Espace réservé du contenu 2">
            <a:extLst>
              <a:ext uri="{FF2B5EF4-FFF2-40B4-BE49-F238E27FC236}">
                <a16:creationId xmlns:a16="http://schemas.microsoft.com/office/drawing/2014/main" id="{B9E2170C-C08E-DBF0-3709-45EBD7E853E8}"/>
              </a:ext>
            </a:extLst>
          </p:cNvPr>
          <p:cNvSpPr txBox="1">
            <a:spLocks/>
          </p:cNvSpPr>
          <p:nvPr/>
        </p:nvSpPr>
        <p:spPr>
          <a:xfrm>
            <a:off x="2400308" y="462708"/>
            <a:ext cx="9266553" cy="62428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buSzPct val="100000"/>
              <a:tabLst>
                <a:tab pos="457200" algn="l"/>
              </a:tabLst>
            </a:pPr>
            <a:r>
              <a:rPr lang="fr-FR" sz="2000" b="1" dirty="0">
                <a:latin typeface="Georgia" panose="02040502050405020303" pitchFamily="18" charset="0"/>
              </a:rPr>
              <a:t>SIG </a:t>
            </a:r>
            <a:r>
              <a:rPr lang="fr-FR" sz="2000" dirty="0">
                <a:latin typeface="Georgia" panose="02040502050405020303" pitchFamily="18" charset="0"/>
              </a:rPr>
              <a:t>(suite) </a:t>
            </a:r>
            <a:endParaRPr lang="fr-FR" sz="1600" dirty="0">
              <a:latin typeface="Georgia" panose="02040502050405020303" pitchFamily="18" charset="0"/>
            </a:endParaRPr>
          </a:p>
          <a:p>
            <a:pPr lvl="1" algn="just">
              <a:lnSpc>
                <a:spcPct val="150000"/>
              </a:lnSpc>
              <a:buSzPct val="100000"/>
              <a:buFont typeface="Wingdings" pitchFamily="2" charset="2"/>
              <a:buChar char="ü"/>
              <a:tabLst>
                <a:tab pos="457200" algn="l"/>
              </a:tabLst>
            </a:pPr>
            <a:r>
              <a:rPr lang="fr-FR" sz="1600" b="1" dirty="0">
                <a:latin typeface="Georgia" panose="02040502050405020303" pitchFamily="18" charset="0"/>
              </a:rPr>
              <a:t>Interface de partage d’information  (Art. 166)</a:t>
            </a:r>
          </a:p>
          <a:p>
            <a:pPr lvl="2" algn="just">
              <a:lnSpc>
                <a:spcPct val="115000"/>
              </a:lnSpc>
              <a:buSzPts val="1000"/>
              <a:buFont typeface="Wingdings" pitchFamily="2" charset="2"/>
              <a:buChar char="§"/>
              <a:tabLst>
                <a:tab pos="457200" algn="l"/>
              </a:tabLst>
            </a:pPr>
            <a:r>
              <a:rPr lang="fr-FR" sz="1600" dirty="0">
                <a:latin typeface="Georgia" panose="02040502050405020303" pitchFamily="18" charset="0"/>
              </a:rPr>
              <a:t>Toute institution de microfinance qui gère des comptes accessibles en ligne fournit, au moins une interface d’accès aux prestataires de services d'information sur les comptes, aux prestataires de services d'initiation de paiement et aux autres prestataires de services de paiement qui émettent des instruments de paiement.</a:t>
            </a:r>
          </a:p>
          <a:p>
            <a:pPr marL="914400" lvl="2" indent="0" algn="just">
              <a:lnSpc>
                <a:spcPct val="115000"/>
              </a:lnSpc>
              <a:buSzPts val="1000"/>
              <a:buNone/>
              <a:tabLst>
                <a:tab pos="457200" algn="l"/>
              </a:tabLst>
            </a:pPr>
            <a:endParaRPr lang="fr-FR" sz="1600" dirty="0">
              <a:latin typeface="Georgia" panose="02040502050405020303" pitchFamily="18" charset="0"/>
            </a:endParaRPr>
          </a:p>
          <a:p>
            <a:pPr lvl="2" algn="just">
              <a:lnSpc>
                <a:spcPct val="115000"/>
              </a:lnSpc>
              <a:buSzPts val="1000"/>
              <a:buFont typeface="Wingdings" pitchFamily="2" charset="2"/>
              <a:buChar char="§"/>
              <a:tabLst>
                <a:tab pos="457200" algn="l"/>
              </a:tabLst>
            </a:pPr>
            <a:r>
              <a:rPr lang="fr-FR" sz="1600" dirty="0">
                <a:latin typeface="Georgia" panose="02040502050405020303" pitchFamily="18" charset="0"/>
              </a:rPr>
              <a:t>Les conditions et modalités de partage d’information sont précisées par la Banque Centrale.</a:t>
            </a:r>
          </a:p>
          <a:p>
            <a:pPr lvl="2" algn="just">
              <a:lnSpc>
                <a:spcPct val="115000"/>
              </a:lnSpc>
              <a:buSzPts val="1000"/>
              <a:buFont typeface="Wingdings" pitchFamily="2" charset="2"/>
              <a:buChar char="§"/>
              <a:tabLst>
                <a:tab pos="457200" algn="l"/>
              </a:tabLst>
            </a:pPr>
            <a:endParaRPr lang="fr-FR" sz="1600" dirty="0">
              <a:latin typeface="Georgia" panose="02040502050405020303" pitchFamily="18" charset="0"/>
            </a:endParaRPr>
          </a:p>
          <a:p>
            <a:pPr lvl="2" algn="just">
              <a:lnSpc>
                <a:spcPct val="115000"/>
              </a:lnSpc>
              <a:buSzPts val="1000"/>
              <a:buFont typeface="Wingdings" pitchFamily="2" charset="2"/>
              <a:buChar char="§"/>
              <a:tabLst>
                <a:tab pos="457200" algn="l"/>
              </a:tabLst>
            </a:pPr>
            <a:endParaRPr lang="fr-FR" sz="1600" dirty="0">
              <a:latin typeface="Georgia" panose="02040502050405020303" pitchFamily="18" charset="0"/>
            </a:endParaRPr>
          </a:p>
          <a:p>
            <a:pPr lvl="0" algn="just">
              <a:lnSpc>
                <a:spcPct val="150000"/>
              </a:lnSpc>
              <a:buSzPct val="100000"/>
              <a:tabLst>
                <a:tab pos="457200" algn="l"/>
              </a:tabLst>
            </a:pPr>
            <a:r>
              <a:rPr lang="fr-FR" sz="2000" b="1" dirty="0">
                <a:latin typeface="Georgia" panose="02040502050405020303" pitchFamily="18" charset="0"/>
              </a:rPr>
              <a:t>Exonération d'impôt </a:t>
            </a:r>
            <a:r>
              <a:rPr lang="fr-FR" sz="2000" dirty="0">
                <a:latin typeface="Georgia" panose="02040502050405020303" pitchFamily="18" charset="0"/>
              </a:rPr>
              <a:t>(Art. 167)</a:t>
            </a:r>
          </a:p>
          <a:p>
            <a:pPr lvl="1" algn="just">
              <a:lnSpc>
                <a:spcPct val="150000"/>
              </a:lnSpc>
              <a:buSzPct val="100000"/>
              <a:buFont typeface="Wingdings" pitchFamily="2" charset="2"/>
              <a:buChar char="ü"/>
              <a:tabLst>
                <a:tab pos="457200" algn="l"/>
              </a:tabLst>
            </a:pPr>
            <a:r>
              <a:rPr lang="fr-FR" sz="1600" dirty="0">
                <a:solidFill>
                  <a:srgbClr val="C00000"/>
                </a:solidFill>
                <a:latin typeface="Georgia" panose="02040502050405020303" pitchFamily="18" charset="0"/>
              </a:rPr>
              <a:t>Les sociétés coopératives sont exonérées de tout impôt direct ou indirect</a:t>
            </a:r>
            <a:r>
              <a:rPr lang="fr-FR" sz="1600" dirty="0">
                <a:latin typeface="Georgia" panose="02040502050405020303" pitchFamily="18" charset="0"/>
              </a:rPr>
              <a:t>, taxe ou droit afférent à leurs opérations de collecte de l'épargne et de distribution du crédit. </a:t>
            </a:r>
          </a:p>
          <a:p>
            <a:pPr lvl="1" algn="just">
              <a:lnSpc>
                <a:spcPct val="150000"/>
              </a:lnSpc>
              <a:buSzPct val="100000"/>
              <a:buFont typeface="Wingdings" pitchFamily="2" charset="2"/>
              <a:buChar char="ü"/>
              <a:tabLst>
                <a:tab pos="457200" algn="l"/>
              </a:tabLst>
            </a:pPr>
            <a:r>
              <a:rPr lang="fr-FR" sz="1600" dirty="0">
                <a:latin typeface="Georgia" panose="02040502050405020303" pitchFamily="18" charset="0"/>
              </a:rPr>
              <a:t>Les coopérateurs sont exonérés de tous impôts et taxes sur leurs parts sociales et les produits que ces parts génèrent.</a:t>
            </a:r>
          </a:p>
          <a:p>
            <a:pPr lvl="2" algn="just">
              <a:lnSpc>
                <a:spcPct val="115000"/>
              </a:lnSpc>
              <a:buSzPts val="1000"/>
              <a:buFont typeface="Wingdings" pitchFamily="2" charset="2"/>
              <a:buChar char="§"/>
              <a:tabLst>
                <a:tab pos="457200" algn="l"/>
              </a:tabLst>
            </a:pPr>
            <a:endParaRPr lang="fr-FR" sz="1600" dirty="0">
              <a:latin typeface="Georgia" panose="02040502050405020303" pitchFamily="18" charset="0"/>
            </a:endParaRPr>
          </a:p>
        </p:txBody>
      </p:sp>
    </p:spTree>
    <p:extLst>
      <p:ext uri="{BB962C8B-B14F-4D97-AF65-F5344CB8AC3E}">
        <p14:creationId xmlns:p14="http://schemas.microsoft.com/office/powerpoint/2010/main" val="140751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90477-92AA-414F-5E56-ACD104A6876E}"/>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59FD8FA9-F10A-01B3-C135-B3EAB4B518C7}"/>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2C4A1CE7-8A17-2474-C02B-81AF94F305B3}"/>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2B5B25CB-95B7-B410-1C9F-C4D9C53801CC}"/>
              </a:ext>
            </a:extLst>
          </p:cNvPr>
          <p:cNvSpPr txBox="1">
            <a:spLocks/>
          </p:cNvSpPr>
          <p:nvPr/>
        </p:nvSpPr>
        <p:spPr>
          <a:xfrm>
            <a:off x="126265" y="781050"/>
            <a:ext cx="1912066" cy="560620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700" b="1" kern="100" dirty="0">
                <a:latin typeface="Georgia" panose="02040502050405020303" pitchFamily="18" charset="0"/>
                <a:ea typeface="Calibri" panose="020F0502020204030204" pitchFamily="34" charset="0"/>
                <a:cs typeface="Times New Roman" panose="02020603050405020304" pitchFamily="18" charset="0"/>
              </a:rPr>
              <a:t>TITRE 10: </a:t>
            </a:r>
            <a:r>
              <a:rPr lang="fr-FR" sz="1700" b="1" kern="100" dirty="0">
                <a:effectLst/>
                <a:latin typeface="Georgia" panose="02040502050405020303" pitchFamily="18" charset="0"/>
                <a:ea typeface="Calibri" panose="020F0502020204030204" pitchFamily="34" charset="0"/>
                <a:cs typeface="Times New Roman" panose="02020603050405020304" pitchFamily="18" charset="0"/>
              </a:rPr>
              <a:t>DISPOSITIONS DIVERSES, TRANSITOIRES ET FINALES</a:t>
            </a:r>
          </a:p>
          <a:p>
            <a:pPr marL="0" indent="0" algn="ctr">
              <a:lnSpc>
                <a:spcPct val="150000"/>
              </a:lnSpc>
              <a:buNone/>
            </a:pPr>
            <a:r>
              <a:rPr lang="fr-FR" sz="17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(Suite 2 et fin)</a:t>
            </a:r>
          </a:p>
        </p:txBody>
      </p:sp>
      <p:sp>
        <p:nvSpPr>
          <p:cNvPr id="6" name="Espace réservé du contenu 2">
            <a:extLst>
              <a:ext uri="{FF2B5EF4-FFF2-40B4-BE49-F238E27FC236}">
                <a16:creationId xmlns:a16="http://schemas.microsoft.com/office/drawing/2014/main" id="{8A61CAA0-7A7D-B2AB-B5CD-AFAC78204EFA}"/>
              </a:ext>
            </a:extLst>
          </p:cNvPr>
          <p:cNvSpPr txBox="1">
            <a:spLocks/>
          </p:cNvSpPr>
          <p:nvPr/>
        </p:nvSpPr>
        <p:spPr>
          <a:xfrm>
            <a:off x="2400308" y="462708"/>
            <a:ext cx="9266553" cy="62428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just">
              <a:lnSpc>
                <a:spcPct val="150000"/>
              </a:lnSpc>
              <a:buSzPct val="100000"/>
              <a:buNone/>
              <a:tabLst>
                <a:tab pos="457200" algn="l"/>
              </a:tabLst>
            </a:pPr>
            <a:endParaRPr lang="fr-FR" sz="1000" dirty="0">
              <a:latin typeface="Georgia" panose="02040502050405020303" pitchFamily="18" charset="0"/>
            </a:endParaRPr>
          </a:p>
          <a:p>
            <a:pPr algn="just">
              <a:lnSpc>
                <a:spcPct val="150000"/>
              </a:lnSpc>
              <a:buSzPct val="100000"/>
              <a:tabLst>
                <a:tab pos="457200" algn="l"/>
              </a:tabLst>
            </a:pPr>
            <a:r>
              <a:rPr lang="fr-FR" sz="2000" b="1" dirty="0">
                <a:solidFill>
                  <a:srgbClr val="FF0000"/>
                </a:solidFill>
                <a:latin typeface="Georgia" panose="02040502050405020303" pitchFamily="18" charset="0"/>
              </a:rPr>
              <a:t>Délai de mise en conformité </a:t>
            </a:r>
            <a:r>
              <a:rPr lang="fr-FR" sz="2000" dirty="0">
                <a:solidFill>
                  <a:srgbClr val="FF0000"/>
                </a:solidFill>
                <a:latin typeface="Georgia" panose="02040502050405020303" pitchFamily="18" charset="0"/>
              </a:rPr>
              <a:t>(Art. 168)</a:t>
            </a:r>
            <a:endParaRPr lang="fr-FR" sz="2000" dirty="0">
              <a:latin typeface="Georgia" panose="02040502050405020303" pitchFamily="18" charset="0"/>
            </a:endParaRPr>
          </a:p>
          <a:p>
            <a:pPr lvl="1" algn="just">
              <a:lnSpc>
                <a:spcPct val="150000"/>
              </a:lnSpc>
              <a:spcBef>
                <a:spcPts val="600"/>
              </a:spcBef>
              <a:spcAft>
                <a:spcPts val="600"/>
              </a:spcAft>
              <a:buSzPts val="1000"/>
              <a:buFont typeface="Wingdings" pitchFamily="2" charset="2"/>
              <a:buChar char="ü"/>
              <a:tabLst>
                <a:tab pos="457200" algn="l"/>
              </a:tabLst>
            </a:pPr>
            <a:r>
              <a:rPr lang="fr-FR" sz="1600" dirty="0">
                <a:latin typeface="Georgia" panose="02040502050405020303" pitchFamily="18" charset="0"/>
              </a:rPr>
              <a:t>Les IMF constituées sous forme de SA, d’Association, IMCEC et de SARL en activité à la date d'entrée en vigueur de la présente loi, </a:t>
            </a:r>
            <a:r>
              <a:rPr lang="fr-FR" sz="1600" dirty="0">
                <a:solidFill>
                  <a:srgbClr val="FF0000"/>
                </a:solidFill>
                <a:latin typeface="Georgia" panose="02040502050405020303" pitchFamily="18" charset="0"/>
              </a:rPr>
              <a:t>sont tenues de se conformer aux dispositions du présent texte dans les douze (12) mois suivant son entrée en vigueur</a:t>
            </a:r>
            <a:r>
              <a:rPr lang="fr-FR" sz="1600" dirty="0">
                <a:latin typeface="Georgia" panose="02040502050405020303" pitchFamily="18" charset="0"/>
              </a:rPr>
              <a:t>.</a:t>
            </a:r>
          </a:p>
          <a:p>
            <a:pPr lvl="1" algn="just">
              <a:lnSpc>
                <a:spcPct val="150000"/>
              </a:lnSpc>
              <a:spcBef>
                <a:spcPts val="600"/>
              </a:spcBef>
              <a:spcAft>
                <a:spcPts val="600"/>
              </a:spcAft>
              <a:buSzPts val="1000"/>
              <a:buFont typeface="Wingdings" pitchFamily="2" charset="2"/>
              <a:buChar char="ü"/>
              <a:tabLst>
                <a:tab pos="457200" algn="l"/>
              </a:tabLst>
            </a:pPr>
            <a:r>
              <a:rPr lang="fr-FR" sz="1600" dirty="0">
                <a:latin typeface="Georgia" panose="02040502050405020303" pitchFamily="18" charset="0"/>
              </a:rPr>
              <a:t>A défaut, à l’expiration de ce délai :</a:t>
            </a:r>
          </a:p>
          <a:p>
            <a:pPr lvl="2" algn="just">
              <a:lnSpc>
                <a:spcPct val="150000"/>
              </a:lnSpc>
              <a:spcBef>
                <a:spcPts val="600"/>
              </a:spcBef>
              <a:spcAft>
                <a:spcPts val="600"/>
              </a:spcAft>
              <a:buSzPts val="1000"/>
              <a:buFont typeface="Wingdings" pitchFamily="2" charset="2"/>
              <a:buChar char="§"/>
              <a:tabLst>
                <a:tab pos="457200" algn="l"/>
              </a:tabLst>
            </a:pPr>
            <a:r>
              <a:rPr lang="fr-FR" sz="1500" dirty="0">
                <a:latin typeface="Georgia" panose="02040502050405020303" pitchFamily="18" charset="0"/>
              </a:rPr>
              <a:t>(a) l’agrément des associations, des IMCEC et des SARL </a:t>
            </a:r>
            <a:r>
              <a:rPr lang="fr-FR" sz="1500" b="1" dirty="0">
                <a:solidFill>
                  <a:srgbClr val="FF0000"/>
                </a:solidFill>
                <a:latin typeface="Georgia" panose="02040502050405020303" pitchFamily="18" charset="0"/>
              </a:rPr>
              <a:t>est réputé retiré</a:t>
            </a:r>
            <a:r>
              <a:rPr lang="fr-FR" sz="1500" dirty="0">
                <a:latin typeface="Georgia" panose="02040502050405020303" pitchFamily="18" charset="0"/>
              </a:rPr>
              <a:t>. Les autorités compétentes concernées mettent en œuvre les dispositions prévues aux articles 136 et 153 </a:t>
            </a:r>
          </a:p>
          <a:p>
            <a:pPr lvl="2" algn="just">
              <a:lnSpc>
                <a:spcPct val="150000"/>
              </a:lnSpc>
              <a:spcBef>
                <a:spcPts val="600"/>
              </a:spcBef>
              <a:spcAft>
                <a:spcPts val="600"/>
              </a:spcAft>
              <a:buSzPts val="1000"/>
              <a:buFont typeface="Wingdings" pitchFamily="2" charset="2"/>
              <a:buChar char="§"/>
              <a:tabLst>
                <a:tab pos="457200" algn="l"/>
              </a:tabLst>
            </a:pPr>
            <a:r>
              <a:rPr lang="fr-FR" sz="1500" dirty="0">
                <a:latin typeface="Georgia" panose="02040502050405020303" pitchFamily="18" charset="0"/>
              </a:rPr>
              <a:t>(b) les IMF constituées sous forme de SA qui ne se sont pas conformées aux dispositions de la présente loi </a:t>
            </a:r>
            <a:r>
              <a:rPr lang="fr-FR" sz="1500" b="1" dirty="0">
                <a:solidFill>
                  <a:srgbClr val="FF0000"/>
                </a:solidFill>
                <a:latin typeface="Georgia" panose="02040502050405020303" pitchFamily="18" charset="0"/>
              </a:rPr>
              <a:t>sont passibles des sanctions</a:t>
            </a:r>
            <a:r>
              <a:rPr lang="fr-FR" sz="1500" dirty="0">
                <a:latin typeface="Georgia" panose="02040502050405020303" pitchFamily="18" charset="0"/>
              </a:rPr>
              <a:t> prévues aux articles 148 et 149.</a:t>
            </a:r>
          </a:p>
        </p:txBody>
      </p:sp>
    </p:spTree>
    <p:extLst>
      <p:ext uri="{BB962C8B-B14F-4D97-AF65-F5344CB8AC3E}">
        <p14:creationId xmlns:p14="http://schemas.microsoft.com/office/powerpoint/2010/main" val="2298957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E34059F-A52A-D6E1-1296-CA603ECC7CF8}"/>
              </a:ext>
            </a:extLst>
          </p:cNvPr>
          <p:cNvSpPr txBox="1">
            <a:spLocks/>
          </p:cNvSpPr>
          <p:nvPr/>
        </p:nvSpPr>
        <p:spPr>
          <a:xfrm>
            <a:off x="561975" y="494794"/>
            <a:ext cx="11233887" cy="844250"/>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Wingdings" panose="05000000000000000000" pitchFamily="2" charset="2"/>
              <a:buChar char="§"/>
            </a:pPr>
            <a:r>
              <a:rPr lang="fr-FR" sz="2400" dirty="0">
                <a:latin typeface="Georgia" panose="02040502050405020303" pitchFamily="18" charset="0"/>
              </a:rPr>
              <a:t>Le projet de Loi portant règlementation de la microfinance en République du Bénin soumis à votre appréciation est une loi uniforme (UMOA) structurée en </a:t>
            </a:r>
            <a:r>
              <a:rPr lang="fr-FR" sz="2400" b="1" dirty="0">
                <a:solidFill>
                  <a:schemeClr val="accent2">
                    <a:lumMod val="75000"/>
                  </a:schemeClr>
                </a:solidFill>
                <a:latin typeface="Georgia" panose="02040502050405020303" pitchFamily="18" charset="0"/>
              </a:rPr>
              <a:t>10 TITRES</a:t>
            </a:r>
            <a:r>
              <a:rPr lang="fr-FR" sz="2400" dirty="0">
                <a:latin typeface="Georgia" panose="02040502050405020303" pitchFamily="18" charset="0"/>
              </a:rPr>
              <a:t>, </a:t>
            </a:r>
            <a:r>
              <a:rPr lang="fr-FR" sz="2400" b="1" dirty="0">
                <a:solidFill>
                  <a:schemeClr val="accent1">
                    <a:lumMod val="75000"/>
                  </a:schemeClr>
                </a:solidFill>
                <a:latin typeface="Georgia" panose="02040502050405020303" pitchFamily="18" charset="0"/>
              </a:rPr>
              <a:t>26 CHAPITRES </a:t>
            </a:r>
            <a:r>
              <a:rPr lang="fr-FR" sz="2400" dirty="0">
                <a:latin typeface="Georgia" panose="02040502050405020303" pitchFamily="18" charset="0"/>
              </a:rPr>
              <a:t>et </a:t>
            </a:r>
            <a:r>
              <a:rPr lang="fr-FR" sz="2400" b="1" dirty="0">
                <a:solidFill>
                  <a:schemeClr val="accent6">
                    <a:lumMod val="50000"/>
                  </a:schemeClr>
                </a:solidFill>
                <a:latin typeface="Georgia" panose="02040502050405020303" pitchFamily="18" charset="0"/>
              </a:rPr>
              <a:t>173 ARTICLES </a:t>
            </a:r>
            <a:r>
              <a:rPr lang="fr-FR" sz="2400" dirty="0">
                <a:latin typeface="Georgia" panose="02040502050405020303" pitchFamily="18" charset="0"/>
              </a:rPr>
              <a:t>répartie comme suit :</a:t>
            </a:r>
            <a:endParaRPr lang="fr-FR" sz="2400" kern="100" dirty="0">
              <a:latin typeface="Georgia" panose="02040502050405020303" pitchFamily="18" charset="0"/>
              <a:ea typeface="Calibri" panose="020F0502020204030204" pitchFamily="34" charset="0"/>
              <a:cs typeface="Times New Roman" panose="02020603050405020304" pitchFamily="18" charset="0"/>
            </a:endParaRPr>
          </a:p>
          <a:p>
            <a:pPr marL="0" indent="0">
              <a:lnSpc>
                <a:spcPct val="150000"/>
              </a:lnSpc>
              <a:buFont typeface="Arial" panose="020B0604020202020204" pitchFamily="34" charset="0"/>
              <a:buNone/>
            </a:pPr>
            <a:endParaRPr lang="fr-FR" sz="2400" kern="100" dirty="0">
              <a:latin typeface="Georgia" panose="02040502050405020303" pitchFamily="18" charset="0"/>
              <a:ea typeface="Calibri" panose="020F0502020204030204" pitchFamily="34" charset="0"/>
              <a:cs typeface="Times New Roman" panose="02020603050405020304" pitchFamily="18" charset="0"/>
            </a:endParaRPr>
          </a:p>
        </p:txBody>
      </p:sp>
      <p:graphicFrame>
        <p:nvGraphicFramePr>
          <p:cNvPr id="5" name="Tableau 4">
            <a:extLst>
              <a:ext uri="{FF2B5EF4-FFF2-40B4-BE49-F238E27FC236}">
                <a16:creationId xmlns:a16="http://schemas.microsoft.com/office/drawing/2014/main" id="{E050EF7A-1794-98EC-B8AA-D6497302FB5C}"/>
              </a:ext>
            </a:extLst>
          </p:cNvPr>
          <p:cNvGraphicFramePr>
            <a:graphicFrameLocks noGrp="1"/>
          </p:cNvGraphicFramePr>
          <p:nvPr>
            <p:extLst>
              <p:ext uri="{D42A27DB-BD31-4B8C-83A1-F6EECF244321}">
                <p14:modId xmlns:p14="http://schemas.microsoft.com/office/powerpoint/2010/main" val="3248109839"/>
              </p:ext>
            </p:extLst>
          </p:nvPr>
        </p:nvGraphicFramePr>
        <p:xfrm>
          <a:off x="577113" y="1493520"/>
          <a:ext cx="10810875" cy="3870960"/>
        </p:xfrm>
        <a:graphic>
          <a:graphicData uri="http://schemas.openxmlformats.org/drawingml/2006/table">
            <a:tbl>
              <a:tblPr firstRow="1" bandRow="1">
                <a:tableStyleId>{21E4AEA4-8DFA-4A89-87EB-49C32662AFE0}</a:tableStyleId>
              </a:tblPr>
              <a:tblGrid>
                <a:gridCol w="800100">
                  <a:extLst>
                    <a:ext uri="{9D8B030D-6E8A-4147-A177-3AD203B41FA5}">
                      <a16:colId xmlns:a16="http://schemas.microsoft.com/office/drawing/2014/main" val="3165412811"/>
                    </a:ext>
                  </a:extLst>
                </a:gridCol>
                <a:gridCol w="6572250">
                  <a:extLst>
                    <a:ext uri="{9D8B030D-6E8A-4147-A177-3AD203B41FA5}">
                      <a16:colId xmlns:a16="http://schemas.microsoft.com/office/drawing/2014/main" val="3106658068"/>
                    </a:ext>
                  </a:extLst>
                </a:gridCol>
                <a:gridCol w="1781175">
                  <a:extLst>
                    <a:ext uri="{9D8B030D-6E8A-4147-A177-3AD203B41FA5}">
                      <a16:colId xmlns:a16="http://schemas.microsoft.com/office/drawing/2014/main" val="1552465074"/>
                    </a:ext>
                  </a:extLst>
                </a:gridCol>
                <a:gridCol w="1657350">
                  <a:extLst>
                    <a:ext uri="{9D8B030D-6E8A-4147-A177-3AD203B41FA5}">
                      <a16:colId xmlns:a16="http://schemas.microsoft.com/office/drawing/2014/main" val="336299136"/>
                    </a:ext>
                  </a:extLst>
                </a:gridCol>
              </a:tblGrid>
              <a:tr h="436688">
                <a:tc>
                  <a:txBody>
                    <a:bodyPr/>
                    <a:lstStyle/>
                    <a:p>
                      <a:pPr algn="ctr"/>
                      <a:r>
                        <a:rPr lang="fr-FR" sz="1600" b="1" kern="100" dirty="0">
                          <a:solidFill>
                            <a:schemeClr val="bg1"/>
                          </a:solidFill>
                          <a:latin typeface="Georgia" panose="02040502050405020303" pitchFamily="18" charset="0"/>
                          <a:ea typeface="Calibri" panose="020F0502020204030204" pitchFamily="34" charset="0"/>
                          <a:cs typeface="Times New Roman" panose="02020603050405020304" pitchFamily="18" charset="0"/>
                        </a:rPr>
                        <a:t>Titre</a:t>
                      </a:r>
                    </a:p>
                  </a:txBody>
                  <a:tcPr anchor="ctr"/>
                </a:tc>
                <a:tc>
                  <a:txBody>
                    <a:bodyPr/>
                    <a:lstStyle/>
                    <a:p>
                      <a:pPr algn="ctr"/>
                      <a:r>
                        <a:rPr lang="fr-FR" sz="1600" b="1" kern="100" dirty="0">
                          <a:solidFill>
                            <a:schemeClr val="bg1"/>
                          </a:solidFill>
                          <a:latin typeface="Georgia" panose="02040502050405020303" pitchFamily="18" charset="0"/>
                          <a:ea typeface="Calibri" panose="020F0502020204030204" pitchFamily="34" charset="0"/>
                          <a:cs typeface="Times New Roman" panose="02020603050405020304" pitchFamily="18" charset="0"/>
                        </a:rPr>
                        <a:t>Libellé</a:t>
                      </a:r>
                    </a:p>
                  </a:txBody>
                  <a:tcPr anchor="ctr"/>
                </a:tc>
                <a:tc>
                  <a:txBody>
                    <a:bodyPr/>
                    <a:lstStyle/>
                    <a:p>
                      <a:pPr algn="ctr"/>
                      <a:r>
                        <a:rPr lang="fr-FR" sz="1400" b="1" kern="100" dirty="0">
                          <a:solidFill>
                            <a:schemeClr val="bg1"/>
                          </a:solidFill>
                          <a:latin typeface="Georgia" panose="02040502050405020303" pitchFamily="18" charset="0"/>
                          <a:ea typeface="Calibri" panose="020F0502020204030204" pitchFamily="34" charset="0"/>
                          <a:cs typeface="Times New Roman" panose="02020603050405020304" pitchFamily="18" charset="0"/>
                        </a:rPr>
                        <a:t>Nombre de chapitres</a:t>
                      </a:r>
                    </a:p>
                  </a:txBody>
                  <a:tcPr anchor="ctr"/>
                </a:tc>
                <a:tc>
                  <a:txBody>
                    <a:bodyPr/>
                    <a:lstStyle/>
                    <a:p>
                      <a:pPr algn="ctr"/>
                      <a:r>
                        <a:rPr lang="fr-FR" sz="1400" b="1" kern="100" dirty="0">
                          <a:solidFill>
                            <a:schemeClr val="bg1"/>
                          </a:solidFill>
                          <a:latin typeface="Georgia" panose="02040502050405020303" pitchFamily="18" charset="0"/>
                          <a:ea typeface="Calibri" panose="020F0502020204030204" pitchFamily="34" charset="0"/>
                          <a:cs typeface="Times New Roman" panose="02020603050405020304" pitchFamily="18" charset="0"/>
                        </a:rPr>
                        <a:t>Nombre d’articles</a:t>
                      </a:r>
                    </a:p>
                  </a:txBody>
                  <a:tcPr anchor="ctr"/>
                </a:tc>
                <a:extLst>
                  <a:ext uri="{0D108BD9-81ED-4DB2-BD59-A6C34878D82A}">
                    <a16:rowId xmlns:a16="http://schemas.microsoft.com/office/drawing/2014/main" val="1696904289"/>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I</a:t>
                      </a:r>
                    </a:p>
                  </a:txBody>
                  <a:tcPr anchor="ctr"/>
                </a:tc>
                <a:tc>
                  <a:txBody>
                    <a:bodyPr/>
                    <a:lstStyle/>
                    <a:p>
                      <a:r>
                        <a:rPr lang="fr-FR" sz="1600" b="0" kern="100" dirty="0">
                          <a:latin typeface="Georgia" panose="02040502050405020303" pitchFamily="18" charset="0"/>
                          <a:ea typeface="Calibri" panose="020F0502020204030204" pitchFamily="34" charset="0"/>
                          <a:cs typeface="Times New Roman" panose="02020603050405020304" pitchFamily="18" charset="0"/>
                        </a:rPr>
                        <a:t>Dispositions générales </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3</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14</a:t>
                      </a:r>
                    </a:p>
                  </a:txBody>
                  <a:tcPr/>
                </a:tc>
                <a:extLst>
                  <a:ext uri="{0D108BD9-81ED-4DB2-BD59-A6C34878D82A}">
                    <a16:rowId xmlns:a16="http://schemas.microsoft.com/office/drawing/2014/main" val="1571628693"/>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II</a:t>
                      </a:r>
                    </a:p>
                  </a:txBody>
                  <a:tcPr anchor="ctr"/>
                </a:tc>
                <a:tc>
                  <a:txBody>
                    <a:bodyPr/>
                    <a:lstStyle/>
                    <a:p>
                      <a:r>
                        <a:rPr lang="fr-FR" sz="1600" b="0" kern="100" dirty="0">
                          <a:latin typeface="Georgia" panose="02040502050405020303" pitchFamily="18" charset="0"/>
                          <a:ea typeface="Calibri" panose="020F0502020204030204" pitchFamily="34" charset="0"/>
                          <a:cs typeface="Times New Roman" panose="02020603050405020304" pitchFamily="18" charset="0"/>
                        </a:rPr>
                        <a:t>Agrément, organisation et conditions d’exercice </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3</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111</a:t>
                      </a:r>
                    </a:p>
                  </a:txBody>
                  <a:tcPr/>
                </a:tc>
                <a:extLst>
                  <a:ext uri="{0D108BD9-81ED-4DB2-BD59-A6C34878D82A}">
                    <a16:rowId xmlns:a16="http://schemas.microsoft.com/office/drawing/2014/main" val="2130821358"/>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III</a:t>
                      </a:r>
                    </a:p>
                  </a:txBody>
                  <a:tcPr anchor="ctr"/>
                </a:tc>
                <a:tc>
                  <a:txBody>
                    <a:bodyPr/>
                    <a:lstStyle/>
                    <a:p>
                      <a:r>
                        <a:rPr lang="fr-FR" sz="1600" b="0" kern="100" dirty="0">
                          <a:latin typeface="Georgia" panose="02040502050405020303" pitchFamily="18" charset="0"/>
                          <a:ea typeface="Calibri" panose="020F0502020204030204" pitchFamily="34" charset="0"/>
                          <a:cs typeface="Times New Roman" panose="02020603050405020304" pitchFamily="18" charset="0"/>
                        </a:rPr>
                        <a:t>Gouvernance et contrôle interne </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2</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20</a:t>
                      </a:r>
                    </a:p>
                  </a:txBody>
                  <a:tcPr/>
                </a:tc>
                <a:extLst>
                  <a:ext uri="{0D108BD9-81ED-4DB2-BD59-A6C34878D82A}">
                    <a16:rowId xmlns:a16="http://schemas.microsoft.com/office/drawing/2014/main" val="2206584080"/>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IV</a:t>
                      </a:r>
                    </a:p>
                  </a:txBody>
                  <a:tcPr anchor="ctr"/>
                </a:tc>
                <a:tc>
                  <a:txBody>
                    <a:bodyPr/>
                    <a:lstStyle/>
                    <a:p>
                      <a:r>
                        <a:rPr lang="fr-FR" sz="1600" b="0" dirty="0">
                          <a:latin typeface="Georgia" panose="02040502050405020303" pitchFamily="18" charset="0"/>
                        </a:rPr>
                        <a:t>Finance islamique </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2</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07</a:t>
                      </a:r>
                    </a:p>
                  </a:txBody>
                  <a:tcPr/>
                </a:tc>
                <a:extLst>
                  <a:ext uri="{0D108BD9-81ED-4DB2-BD59-A6C34878D82A}">
                    <a16:rowId xmlns:a16="http://schemas.microsoft.com/office/drawing/2014/main" val="869832008"/>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V</a:t>
                      </a:r>
                    </a:p>
                  </a:txBody>
                  <a:tcPr anchor="ctr"/>
                </a:tc>
                <a:tc>
                  <a:txBody>
                    <a:bodyPr/>
                    <a:lstStyle/>
                    <a:p>
                      <a:r>
                        <a:rPr lang="fr-FR" sz="1600" b="0" dirty="0">
                          <a:latin typeface="Georgia" panose="02040502050405020303" pitchFamily="18" charset="0"/>
                        </a:rPr>
                        <a:t>Dispositions comptables et prudentielles </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2</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11</a:t>
                      </a:r>
                    </a:p>
                  </a:txBody>
                  <a:tcPr/>
                </a:tc>
                <a:extLst>
                  <a:ext uri="{0D108BD9-81ED-4DB2-BD59-A6C34878D82A}">
                    <a16:rowId xmlns:a16="http://schemas.microsoft.com/office/drawing/2014/main" val="2954935934"/>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VI</a:t>
                      </a:r>
                    </a:p>
                  </a:txBody>
                  <a:tcPr anchor="ctr"/>
                </a:tc>
                <a:tc>
                  <a:txBody>
                    <a:bodyPr/>
                    <a:lstStyle/>
                    <a:p>
                      <a:r>
                        <a:rPr lang="fr-FR" sz="1600" b="0" dirty="0">
                          <a:latin typeface="Georgia" panose="02040502050405020303" pitchFamily="18" charset="0"/>
                        </a:rPr>
                        <a:t>Supervision et contrôle des institutions de microfinance </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2</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21</a:t>
                      </a:r>
                    </a:p>
                  </a:txBody>
                  <a:tcPr/>
                </a:tc>
                <a:extLst>
                  <a:ext uri="{0D108BD9-81ED-4DB2-BD59-A6C34878D82A}">
                    <a16:rowId xmlns:a16="http://schemas.microsoft.com/office/drawing/2014/main" val="3833815505"/>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VII</a:t>
                      </a:r>
                    </a:p>
                  </a:txBody>
                  <a:tcPr anchor="ctr"/>
                </a:tc>
                <a:tc>
                  <a:txBody>
                    <a:bodyPr/>
                    <a:lstStyle/>
                    <a:p>
                      <a:r>
                        <a:rPr lang="fr-FR" sz="1600" b="0" dirty="0">
                          <a:latin typeface="Georgia" panose="02040502050405020303" pitchFamily="18" charset="0"/>
                        </a:rPr>
                        <a:t>Protection des coopérateurs ou clients </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3</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13</a:t>
                      </a:r>
                    </a:p>
                  </a:txBody>
                  <a:tcPr/>
                </a:tc>
                <a:extLst>
                  <a:ext uri="{0D108BD9-81ED-4DB2-BD59-A6C34878D82A}">
                    <a16:rowId xmlns:a16="http://schemas.microsoft.com/office/drawing/2014/main" val="2031350080"/>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VIII</a:t>
                      </a:r>
                    </a:p>
                  </a:txBody>
                  <a:tcPr anchor="ctr"/>
                </a:tc>
                <a:tc>
                  <a:txBody>
                    <a:bodyPr/>
                    <a:lstStyle/>
                    <a:p>
                      <a:r>
                        <a:rPr lang="fr-FR" sz="1600" b="0" dirty="0">
                          <a:latin typeface="Georgia" panose="02040502050405020303" pitchFamily="18" charset="0"/>
                        </a:rPr>
                        <a:t>Traitement des institutions de microfinance en difficultés </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3</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46</a:t>
                      </a:r>
                    </a:p>
                  </a:txBody>
                  <a:tcPr/>
                </a:tc>
                <a:extLst>
                  <a:ext uri="{0D108BD9-81ED-4DB2-BD59-A6C34878D82A}">
                    <a16:rowId xmlns:a16="http://schemas.microsoft.com/office/drawing/2014/main" val="3985352630"/>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IX</a:t>
                      </a:r>
                    </a:p>
                  </a:txBody>
                  <a:tcPr anchor="ctr"/>
                </a:tc>
                <a:tc>
                  <a:txBody>
                    <a:bodyPr/>
                    <a:lstStyle/>
                    <a:p>
                      <a:r>
                        <a:rPr lang="fr-FR" sz="1600" b="0" dirty="0">
                          <a:latin typeface="Georgia" panose="02040502050405020303" pitchFamily="18" charset="0"/>
                        </a:rPr>
                        <a:t>Sanctions disciplinaires et pécuniaires</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3</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14</a:t>
                      </a:r>
                    </a:p>
                  </a:txBody>
                  <a:tcPr/>
                </a:tc>
                <a:extLst>
                  <a:ext uri="{0D108BD9-81ED-4DB2-BD59-A6C34878D82A}">
                    <a16:rowId xmlns:a16="http://schemas.microsoft.com/office/drawing/2014/main" val="2566987186"/>
                  </a:ext>
                </a:extLst>
              </a:tr>
              <a:tr h="312532">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X</a:t>
                      </a:r>
                    </a:p>
                  </a:txBody>
                  <a:tcPr anchor="ctr"/>
                </a:tc>
                <a:tc>
                  <a:txBody>
                    <a:bodyPr/>
                    <a:lstStyle/>
                    <a:p>
                      <a:r>
                        <a:rPr lang="fr-FR" sz="1600" b="0" dirty="0">
                          <a:latin typeface="Georgia" panose="02040502050405020303" pitchFamily="18" charset="0"/>
                        </a:rPr>
                        <a:t>Dispositions diverses, transitoire et finales </a:t>
                      </a:r>
                      <a:endParaRPr lang="fr-FR" sz="1600" b="0" dirty="0"/>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3</a:t>
                      </a:r>
                    </a:p>
                  </a:txBody>
                  <a:tcPr/>
                </a:tc>
                <a:tc>
                  <a:txBody>
                    <a:bodyPr/>
                    <a:lstStyle/>
                    <a:p>
                      <a:pPr algn="ctr"/>
                      <a:r>
                        <a:rPr lang="fr-FR" sz="1600" b="0" kern="100" dirty="0">
                          <a:solidFill>
                            <a:schemeClr val="dk1"/>
                          </a:solidFill>
                          <a:latin typeface="Georgia" panose="02040502050405020303" pitchFamily="18" charset="0"/>
                          <a:ea typeface="Calibri" panose="020F0502020204030204" pitchFamily="34" charset="0"/>
                          <a:cs typeface="Times New Roman" panose="02020603050405020304" pitchFamily="18" charset="0"/>
                        </a:rPr>
                        <a:t>13</a:t>
                      </a:r>
                    </a:p>
                  </a:txBody>
                  <a:tcPr/>
                </a:tc>
                <a:extLst>
                  <a:ext uri="{0D108BD9-81ED-4DB2-BD59-A6C34878D82A}">
                    <a16:rowId xmlns:a16="http://schemas.microsoft.com/office/drawing/2014/main" val="1934995252"/>
                  </a:ext>
                </a:extLst>
              </a:tr>
            </a:tbl>
          </a:graphicData>
        </a:graphic>
      </p:graphicFrame>
      <p:pic>
        <p:nvPicPr>
          <p:cNvPr id="9" name="Image 8">
            <a:extLst>
              <a:ext uri="{FF2B5EF4-FFF2-40B4-BE49-F238E27FC236}">
                <a16:creationId xmlns:a16="http://schemas.microsoft.com/office/drawing/2014/main" id="{136ABDEB-3142-5710-0463-00A62C68BA02}"/>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10723935" y="6259871"/>
            <a:ext cx="1264645" cy="406400"/>
          </a:xfrm>
          <a:prstGeom prst="rect">
            <a:avLst/>
          </a:prstGeom>
          <a:noFill/>
          <a:ln>
            <a:noFill/>
          </a:ln>
        </p:spPr>
      </p:pic>
      <p:sp>
        <p:nvSpPr>
          <p:cNvPr id="6" name="Espace réservé du contenu 2">
            <a:extLst>
              <a:ext uri="{FF2B5EF4-FFF2-40B4-BE49-F238E27FC236}">
                <a16:creationId xmlns:a16="http://schemas.microsoft.com/office/drawing/2014/main" id="{3795BEA1-A95C-8C80-2FEF-AC1ECF9AB32C}"/>
              </a:ext>
            </a:extLst>
          </p:cNvPr>
          <p:cNvSpPr txBox="1">
            <a:spLocks/>
          </p:cNvSpPr>
          <p:nvPr/>
        </p:nvSpPr>
        <p:spPr>
          <a:xfrm>
            <a:off x="577113" y="5678996"/>
            <a:ext cx="11233887" cy="50272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Wingdings" panose="05000000000000000000" pitchFamily="2" charset="2"/>
              <a:buChar char="§"/>
            </a:pPr>
            <a:r>
              <a:rPr lang="fr-FR" sz="1600" dirty="0">
                <a:latin typeface="Georgia" panose="02040502050405020303" pitchFamily="18" charset="0"/>
              </a:rPr>
              <a:t>Quatre pays de l’Union l’ont déjà intégré dans leur cadre juridique : Burkina, Niger, Mali et Sénégal. </a:t>
            </a:r>
          </a:p>
        </p:txBody>
      </p:sp>
    </p:spTree>
    <p:extLst>
      <p:ext uri="{BB962C8B-B14F-4D97-AF65-F5344CB8AC3E}">
        <p14:creationId xmlns:p14="http://schemas.microsoft.com/office/powerpoint/2010/main" val="1063104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12288-6A1C-5685-E7B5-2A1A3EA7DB83}"/>
            </a:ext>
          </a:extLst>
        </p:cNvPr>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972A8610-31BA-64DB-931F-0F66E8095AB5}"/>
              </a:ext>
            </a:extLst>
          </p:cNvPr>
          <p:cNvCxnSpPr/>
          <p:nvPr/>
        </p:nvCxnSpPr>
        <p:spPr>
          <a:xfrm>
            <a:off x="363557" y="696371"/>
            <a:ext cx="11446525"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numéro de diapositive 3">
            <a:extLst>
              <a:ext uri="{FF2B5EF4-FFF2-40B4-BE49-F238E27FC236}">
                <a16:creationId xmlns:a16="http://schemas.microsoft.com/office/drawing/2014/main" id="{5C764B9D-C5E7-6CDB-EC6A-A0B1F222ABF7}"/>
              </a:ext>
            </a:extLst>
          </p:cNvPr>
          <p:cNvSpPr>
            <a:spLocks noGrp="1"/>
          </p:cNvSpPr>
          <p:nvPr>
            <p:ph type="sldNum" sz="quarter" idx="12"/>
          </p:nvPr>
        </p:nvSpPr>
        <p:spPr/>
        <p:txBody>
          <a:bodyPr/>
          <a:lstStyle/>
          <a:p>
            <a:fld id="{A83B0E56-5429-400E-B301-A26BDFBFDE48}" type="slidenum">
              <a:rPr lang="fr-BJ" smtClean="0"/>
              <a:t>20</a:t>
            </a:fld>
            <a:endParaRPr lang="fr-BJ"/>
          </a:p>
        </p:txBody>
      </p:sp>
      <p:pic>
        <p:nvPicPr>
          <p:cNvPr id="6" name="Image 5">
            <a:extLst>
              <a:ext uri="{FF2B5EF4-FFF2-40B4-BE49-F238E27FC236}">
                <a16:creationId xmlns:a16="http://schemas.microsoft.com/office/drawing/2014/main" id="{81DC209C-A24A-7CE1-82E7-42C4A8BC9632}"/>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
        <p:nvSpPr>
          <p:cNvPr id="10" name="Espace réservé du contenu 2">
            <a:extLst>
              <a:ext uri="{FF2B5EF4-FFF2-40B4-BE49-F238E27FC236}">
                <a16:creationId xmlns:a16="http://schemas.microsoft.com/office/drawing/2014/main" id="{DB070020-817C-19AE-0971-1AD46D4E3B09}"/>
              </a:ext>
            </a:extLst>
          </p:cNvPr>
          <p:cNvSpPr txBox="1">
            <a:spLocks/>
          </p:cNvSpPr>
          <p:nvPr/>
        </p:nvSpPr>
        <p:spPr>
          <a:xfrm>
            <a:off x="452150" y="744966"/>
            <a:ext cx="11269338" cy="493865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Aft>
                <a:spcPts val="800"/>
              </a:spcAft>
            </a:pPr>
            <a:r>
              <a:rPr lang="fr-FR" sz="2200" dirty="0">
                <a:latin typeface="Georgia" panose="02040502050405020303" pitchFamily="18" charset="0"/>
              </a:rPr>
              <a:t>Ce Projet de Loi sur la microfinance marquera une étape majeure dans l’amélioration de la gouvernance, la transparence et la solidité du secteur de la microfinance en République du Bénin.</a:t>
            </a:r>
          </a:p>
          <a:p>
            <a:pPr algn="just">
              <a:lnSpc>
                <a:spcPct val="150000"/>
              </a:lnSpc>
              <a:spcAft>
                <a:spcPts val="800"/>
              </a:spcAft>
            </a:pPr>
            <a:r>
              <a:rPr lang="fr-FR" sz="2200" dirty="0">
                <a:latin typeface="Georgia" panose="02040502050405020303" pitchFamily="18" charset="0"/>
              </a:rPr>
              <a:t>Elle apportera des innovations notables en matière d’encadrement juridique, de protection des clients, et de diversification des services, tout en renforçant les exigences prudentielles.</a:t>
            </a:r>
          </a:p>
          <a:p>
            <a:pPr algn="just">
              <a:lnSpc>
                <a:spcPct val="150000"/>
              </a:lnSpc>
              <a:spcAft>
                <a:spcPts val="800"/>
              </a:spcAft>
            </a:pPr>
            <a:r>
              <a:rPr lang="fr-FR" sz="2200" dirty="0">
                <a:latin typeface="Georgia" panose="02040502050405020303" pitchFamily="18" charset="0"/>
              </a:rPr>
              <a:t>Sa mise en œuvre rigoureuse constitue un levier essentiel pour garantir une croissance saine et durable des IMF, au service de l’inclusion financière.</a:t>
            </a:r>
          </a:p>
          <a:p>
            <a:pPr algn="just">
              <a:lnSpc>
                <a:spcPct val="150000"/>
              </a:lnSpc>
              <a:spcAft>
                <a:spcPts val="800"/>
              </a:spcAft>
            </a:pPr>
            <a:r>
              <a:rPr lang="fr-FR" sz="2200" kern="100" dirty="0">
                <a:effectLst/>
                <a:latin typeface="Georgia" panose="02040502050405020303" pitchFamily="18" charset="0"/>
                <a:ea typeface="Calibri" panose="020F0502020204030204" pitchFamily="34" charset="0"/>
                <a:cs typeface="Times New Roman" panose="02020603050405020304" pitchFamily="18" charset="0"/>
              </a:rPr>
              <a:t>Mais, tout ceci n’est possible qu’après son intégration dans notre cadre juridique.</a:t>
            </a:r>
          </a:p>
        </p:txBody>
      </p:sp>
    </p:spTree>
    <p:extLst>
      <p:ext uri="{BB962C8B-B14F-4D97-AF65-F5344CB8AC3E}">
        <p14:creationId xmlns:p14="http://schemas.microsoft.com/office/powerpoint/2010/main" val="3391155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784F684-2F26-177C-E75D-BA7B6FF9EF63}"/>
              </a:ext>
            </a:extLst>
          </p:cNvPr>
          <p:cNvSpPr txBox="1"/>
          <p:nvPr/>
        </p:nvSpPr>
        <p:spPr>
          <a:xfrm>
            <a:off x="2028825" y="2424351"/>
            <a:ext cx="7884242" cy="1077218"/>
          </a:xfrm>
          <a:prstGeom prst="rect">
            <a:avLst/>
          </a:prstGeom>
          <a:noFill/>
        </p:spPr>
        <p:txBody>
          <a:bodyPr wrap="square" rtlCol="0">
            <a:spAutoFit/>
          </a:bodyPr>
          <a:lstStyle/>
          <a:p>
            <a:pPr algn="ctr"/>
            <a:r>
              <a:rPr lang="fr-FR" sz="3200" b="1" dirty="0">
                <a:latin typeface="Georgia" panose="02040502050405020303" pitchFamily="18" charset="0"/>
              </a:rPr>
              <a:t>MERCI POUR VOTRE AIMABLE ATTENTION</a:t>
            </a:r>
          </a:p>
        </p:txBody>
      </p:sp>
      <p:pic>
        <p:nvPicPr>
          <p:cNvPr id="3" name="Image 2">
            <a:extLst>
              <a:ext uri="{FF2B5EF4-FFF2-40B4-BE49-F238E27FC236}">
                <a16:creationId xmlns:a16="http://schemas.microsoft.com/office/drawing/2014/main" id="{C969C42B-FD7C-5EB1-417D-6A6388A104E7}"/>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3982084" y="3980557"/>
            <a:ext cx="4024191" cy="1293194"/>
          </a:xfrm>
          <a:prstGeom prst="rect">
            <a:avLst/>
          </a:prstGeom>
          <a:noFill/>
          <a:ln>
            <a:noFill/>
          </a:ln>
        </p:spPr>
      </p:pic>
      <p:sp>
        <p:nvSpPr>
          <p:cNvPr id="4" name="Espace réservé du numéro de diapositive 3">
            <a:extLst>
              <a:ext uri="{FF2B5EF4-FFF2-40B4-BE49-F238E27FC236}">
                <a16:creationId xmlns:a16="http://schemas.microsoft.com/office/drawing/2014/main" id="{8D0791F8-68B8-ED66-A833-C55E7CF1BEA7}"/>
              </a:ext>
            </a:extLst>
          </p:cNvPr>
          <p:cNvSpPr>
            <a:spLocks noGrp="1"/>
          </p:cNvSpPr>
          <p:nvPr>
            <p:ph type="sldNum" sz="quarter" idx="12"/>
          </p:nvPr>
        </p:nvSpPr>
        <p:spPr/>
        <p:txBody>
          <a:bodyPr/>
          <a:lstStyle/>
          <a:p>
            <a:fld id="{07AD5C4B-17C7-41A9-A1D0-19FD7524FF78}" type="slidenum">
              <a:rPr lang="fr-FR" smtClean="0"/>
              <a:t>21</a:t>
            </a:fld>
            <a:endParaRPr lang="fr-FR"/>
          </a:p>
        </p:txBody>
      </p:sp>
    </p:spTree>
    <p:extLst>
      <p:ext uri="{BB962C8B-B14F-4D97-AF65-F5344CB8AC3E}">
        <p14:creationId xmlns:p14="http://schemas.microsoft.com/office/powerpoint/2010/main" val="3632966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64697C9C-A7F7-ACDC-BF1F-C063BABEBE20}"/>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5B8324DA-39B4-A6C7-CB65-8F04D9911684}"/>
              </a:ext>
            </a:extLst>
          </p:cNvPr>
          <p:cNvSpPr/>
          <p:nvPr/>
        </p:nvSpPr>
        <p:spPr>
          <a:xfrm>
            <a:off x="0" y="0"/>
            <a:ext cx="2219319" cy="685800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CAFA0592-007E-F8CA-791E-47EEFFD145EA}"/>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2CB6A65B-4BA8-5B4A-74ED-A827D74F38DE}"/>
              </a:ext>
            </a:extLst>
          </p:cNvPr>
          <p:cNvSpPr txBox="1">
            <a:spLocks/>
          </p:cNvSpPr>
          <p:nvPr/>
        </p:nvSpPr>
        <p:spPr>
          <a:xfrm>
            <a:off x="307258" y="688577"/>
            <a:ext cx="1912066" cy="2594450"/>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1 : DISPOSITIONS GENERALES </a:t>
            </a: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Objet, champ d’application, terminologie et opérations des IMF. </a:t>
            </a:r>
          </a:p>
        </p:txBody>
      </p:sp>
      <p:sp>
        <p:nvSpPr>
          <p:cNvPr id="6" name="Espace réservé du contenu 2">
            <a:extLst>
              <a:ext uri="{FF2B5EF4-FFF2-40B4-BE49-F238E27FC236}">
                <a16:creationId xmlns:a16="http://schemas.microsoft.com/office/drawing/2014/main" id="{4A2907C3-BBB8-C245-087A-E0383A18AAC7}"/>
              </a:ext>
            </a:extLst>
          </p:cNvPr>
          <p:cNvSpPr txBox="1">
            <a:spLocks/>
          </p:cNvSpPr>
          <p:nvPr/>
        </p:nvSpPr>
        <p:spPr>
          <a:xfrm>
            <a:off x="2400308" y="423862"/>
            <a:ext cx="9484434" cy="59864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200000"/>
              </a:lnSpc>
              <a:spcBef>
                <a:spcPts val="0"/>
              </a:spcBef>
            </a:pPr>
            <a:r>
              <a:rPr lang="fr-FR" sz="1700" dirty="0">
                <a:effectLst/>
                <a:latin typeface="Georgia" panose="02040502050405020303" pitchFamily="18" charset="0"/>
                <a:ea typeface="Calibri" panose="020F0502020204030204" pitchFamily="34" charset="0"/>
                <a:cs typeface="Times New Roman" panose="02020603050405020304" pitchFamily="18" charset="0"/>
              </a:rPr>
              <a:t>La loi vise à encadrer l’exercice de la microfinance et le contrôle des IMF établ</a:t>
            </a:r>
            <a:r>
              <a:rPr lang="fr-FR" sz="1700" dirty="0">
                <a:latin typeface="Georgia" panose="02040502050405020303" pitchFamily="18" charset="0"/>
                <a:ea typeface="Calibri" panose="020F0502020204030204" pitchFamily="34" charset="0"/>
                <a:cs typeface="Times New Roman" panose="02020603050405020304" pitchFamily="18" charset="0"/>
              </a:rPr>
              <a:t>ies sur le territoire béninois quelle que soit leur forme juridique (</a:t>
            </a:r>
            <a:r>
              <a:rPr lang="fr-FR" sz="1700" b="1" dirty="0">
                <a:latin typeface="Georgia" panose="02040502050405020303" pitchFamily="18" charset="0"/>
                <a:ea typeface="Calibri" panose="020F0502020204030204" pitchFamily="34" charset="0"/>
                <a:cs typeface="Times New Roman" panose="02020603050405020304" pitchFamily="18" charset="0"/>
              </a:rPr>
              <a:t>Art. 1 &amp; 2</a:t>
            </a:r>
            <a:r>
              <a:rPr lang="fr-FR" sz="1700" dirty="0">
                <a:latin typeface="Georgia" panose="02040502050405020303" pitchFamily="18" charset="0"/>
                <a:ea typeface="Calibri" panose="020F0502020204030204" pitchFamily="34" charset="0"/>
                <a:cs typeface="Times New Roman" panose="02020603050405020304" pitchFamily="18" charset="0"/>
              </a:rPr>
              <a:t>)</a:t>
            </a:r>
            <a:r>
              <a:rPr lang="fr-FR" sz="1700" dirty="0">
                <a:effectLst/>
                <a:latin typeface="Georgia" panose="02040502050405020303" pitchFamily="18" charset="0"/>
                <a:ea typeface="Calibri" panose="020F0502020204030204" pitchFamily="34" charset="0"/>
                <a:cs typeface="Times New Roman" panose="02020603050405020304" pitchFamily="18" charset="0"/>
              </a:rPr>
              <a:t>.</a:t>
            </a:r>
          </a:p>
          <a:p>
            <a:pPr algn="just">
              <a:lnSpc>
                <a:spcPct val="200000"/>
              </a:lnSpc>
              <a:spcBef>
                <a:spcPts val="0"/>
              </a:spcBef>
            </a:pPr>
            <a:r>
              <a:rPr lang="fr-FR" sz="1700" dirty="0">
                <a:solidFill>
                  <a:schemeClr val="accent2"/>
                </a:solidFill>
                <a:latin typeface="Georgia" panose="02040502050405020303" pitchFamily="18" charset="0"/>
                <a:ea typeface="Calibri" panose="020F0502020204030204" pitchFamily="34" charset="0"/>
                <a:cs typeface="Times New Roman" panose="02020603050405020304" pitchFamily="18" charset="0"/>
              </a:rPr>
              <a:t>Le Ministre chargé des finances assure la tutelle des institutions de microfinance.</a:t>
            </a:r>
            <a:endParaRPr lang="fr-FR" sz="1700" dirty="0">
              <a:latin typeface="Georgia" panose="02040502050405020303" pitchFamily="18" charset="0"/>
              <a:ea typeface="Calibri" panose="020F0502020204030204" pitchFamily="34" charset="0"/>
              <a:cs typeface="Times New Roman" panose="02020603050405020304" pitchFamily="18" charset="0"/>
            </a:endParaRPr>
          </a:p>
          <a:p>
            <a:pPr algn="just">
              <a:lnSpc>
                <a:spcPct val="200000"/>
              </a:lnSpc>
              <a:spcBef>
                <a:spcPts val="0"/>
              </a:spcBef>
            </a:pPr>
            <a:r>
              <a:rPr lang="fr-FR" sz="1700" dirty="0">
                <a:effectLst/>
                <a:latin typeface="Georgia" panose="02040502050405020303" pitchFamily="18" charset="0"/>
                <a:ea typeface="Calibri" panose="020F0502020204030204" pitchFamily="34" charset="0"/>
                <a:cs typeface="Times New Roman" panose="02020603050405020304" pitchFamily="18" charset="0"/>
              </a:rPr>
              <a:t>Définition de quelques terminologies (</a:t>
            </a:r>
            <a:r>
              <a:rPr lang="fr-FR" sz="1700" b="1" dirty="0">
                <a:effectLst/>
                <a:latin typeface="Georgia" panose="02040502050405020303" pitchFamily="18" charset="0"/>
                <a:ea typeface="Calibri" panose="020F0502020204030204" pitchFamily="34" charset="0"/>
                <a:cs typeface="Times New Roman" panose="02020603050405020304" pitchFamily="18" charset="0"/>
              </a:rPr>
              <a:t>Art. 3</a:t>
            </a:r>
            <a:r>
              <a:rPr lang="fr-FR" sz="1700" dirty="0">
                <a:effectLst/>
                <a:latin typeface="Georgia" panose="02040502050405020303" pitchFamily="18" charset="0"/>
                <a:ea typeface="Calibri" panose="020F0502020204030204" pitchFamily="34" charset="0"/>
                <a:cs typeface="Times New Roman" panose="02020603050405020304" pitchFamily="18" charset="0"/>
              </a:rPr>
              <a:t>)</a:t>
            </a:r>
          </a:p>
          <a:p>
            <a:pPr algn="just">
              <a:lnSpc>
                <a:spcPct val="200000"/>
              </a:lnSpc>
              <a:spcBef>
                <a:spcPts val="0"/>
              </a:spcBef>
            </a:pPr>
            <a:r>
              <a:rPr lang="fr-FR" sz="1700" kern="100" dirty="0">
                <a:effectLst/>
                <a:latin typeface="Georgia" panose="02040502050405020303" pitchFamily="18" charset="0"/>
                <a:ea typeface="Calibri" panose="020F0502020204030204" pitchFamily="34" charset="0"/>
                <a:cs typeface="Times New Roman" panose="02020603050405020304" pitchFamily="18" charset="0"/>
              </a:rPr>
              <a:t>Opérations autorisées des IMF (</a:t>
            </a:r>
            <a:r>
              <a:rPr lang="fr-FR" sz="1700" b="1" kern="100" dirty="0">
                <a:latin typeface="Georgia" panose="02040502050405020303" pitchFamily="18" charset="0"/>
                <a:ea typeface="Calibri" panose="020F0502020204030204" pitchFamily="34" charset="0"/>
                <a:cs typeface="Times New Roman" panose="02020603050405020304" pitchFamily="18" charset="0"/>
              </a:rPr>
              <a:t>A</a:t>
            </a:r>
            <a:r>
              <a:rPr lang="fr-FR" sz="1700" b="1" kern="100" dirty="0">
                <a:effectLst/>
                <a:latin typeface="Georgia" panose="02040502050405020303" pitchFamily="18" charset="0"/>
                <a:ea typeface="Calibri" panose="020F0502020204030204" pitchFamily="34" charset="0"/>
                <a:cs typeface="Times New Roman" panose="02020603050405020304" pitchFamily="18" charset="0"/>
              </a:rPr>
              <a:t>rt. 4 à 7</a:t>
            </a:r>
            <a:r>
              <a:rPr lang="fr-FR" sz="1700" kern="100" dirty="0">
                <a:effectLst/>
                <a:latin typeface="Georgia" panose="02040502050405020303" pitchFamily="18" charset="0"/>
                <a:ea typeface="Calibri" panose="020F0502020204030204" pitchFamily="34" charset="0"/>
                <a:cs typeface="Times New Roman" panose="02020603050405020304" pitchFamily="18" charset="0"/>
              </a:rPr>
              <a:t>) :</a:t>
            </a:r>
          </a:p>
          <a:p>
            <a:pPr lvl="1" algn="just">
              <a:lnSpc>
                <a:spcPct val="200000"/>
              </a:lnSpc>
              <a:spcBef>
                <a:spcPts val="0"/>
              </a:spcBef>
              <a:buFont typeface="Wingdings" panose="05000000000000000000" pitchFamily="2" charset="2"/>
              <a:buChar char="ü"/>
            </a:pPr>
            <a:r>
              <a:rPr lang="fr-FR" sz="1400" b="1" kern="100" dirty="0">
                <a:latin typeface="Georgia" panose="02040502050405020303" pitchFamily="18" charset="0"/>
                <a:ea typeface="Calibri" panose="020F0502020204030204" pitchFamily="34" charset="0"/>
                <a:cs typeface="Times New Roman" panose="02020603050405020304" pitchFamily="18" charset="0"/>
              </a:rPr>
              <a:t>Opérations </a:t>
            </a:r>
            <a:r>
              <a:rPr lang="fr-FR" sz="1400" b="1" kern="100" dirty="0">
                <a:effectLst/>
                <a:latin typeface="Georgia" panose="02040502050405020303" pitchFamily="18" charset="0"/>
                <a:ea typeface="Calibri" panose="020F0502020204030204" pitchFamily="34" charset="0"/>
                <a:cs typeface="Times New Roman" panose="02020603050405020304" pitchFamily="18" charset="0"/>
              </a:rPr>
              <a:t>autorisées à titre principal </a:t>
            </a:r>
            <a:r>
              <a:rPr lang="fr-FR" sz="1400" kern="100" dirty="0">
                <a:effectLst/>
                <a:latin typeface="Georgia" panose="02040502050405020303" pitchFamily="18" charset="0"/>
                <a:ea typeface="Calibri" panose="020F0502020204030204" pitchFamily="34" charset="0"/>
                <a:cs typeface="Times New Roman" panose="02020603050405020304" pitchFamily="18" charset="0"/>
              </a:rPr>
              <a:t>: collecte de dépôts, octroi de prêts, opérations d’engagements par signature, opérations de finance islamique</a:t>
            </a:r>
            <a:r>
              <a:rPr lang="fr-FR" sz="1400" b="1" kern="100" dirty="0">
                <a:effectLst/>
                <a:latin typeface="Georgia" panose="02040502050405020303" pitchFamily="18" charset="0"/>
                <a:ea typeface="Calibri" panose="020F0502020204030204" pitchFamily="34" charset="0"/>
                <a:cs typeface="Times New Roman" panose="02020603050405020304" pitchFamily="18" charset="0"/>
              </a:rPr>
              <a:t>.</a:t>
            </a:r>
          </a:p>
          <a:p>
            <a:pPr lvl="1" algn="just">
              <a:lnSpc>
                <a:spcPct val="200000"/>
              </a:lnSpc>
              <a:spcBef>
                <a:spcPts val="0"/>
              </a:spcBef>
            </a:pPr>
            <a:endParaRPr lang="fr-FR" sz="500" b="1" kern="100" dirty="0">
              <a:latin typeface="Georgia" panose="02040502050405020303" pitchFamily="18" charset="0"/>
              <a:ea typeface="Calibri" panose="020F0502020204030204" pitchFamily="34" charset="0"/>
              <a:cs typeface="Times New Roman" panose="02020603050405020304" pitchFamily="18" charset="0"/>
            </a:endParaRPr>
          </a:p>
          <a:p>
            <a:pPr lvl="1" algn="just">
              <a:lnSpc>
                <a:spcPct val="200000"/>
              </a:lnSpc>
              <a:spcBef>
                <a:spcPts val="0"/>
              </a:spcBef>
              <a:buFont typeface="Wingdings" panose="05000000000000000000" pitchFamily="2" charset="2"/>
              <a:buChar char="ü"/>
            </a:pPr>
            <a:r>
              <a:rPr lang="fr-FR" sz="1400" b="1" kern="100" dirty="0">
                <a:latin typeface="Georgia" panose="02040502050405020303" pitchFamily="18" charset="0"/>
                <a:ea typeface="Calibri" panose="020F0502020204030204" pitchFamily="34" charset="0"/>
                <a:cs typeface="Times New Roman" panose="02020603050405020304" pitchFamily="18" charset="0"/>
              </a:rPr>
              <a:t>Opérations autorisées à titre accessoire </a:t>
            </a:r>
            <a:r>
              <a:rPr lang="fr-FR" sz="1400" kern="100" dirty="0">
                <a:latin typeface="Georgia" panose="02040502050405020303" pitchFamily="18" charset="0"/>
                <a:ea typeface="Calibri" panose="020F0502020204030204" pitchFamily="34" charset="0"/>
                <a:cs typeface="Times New Roman" panose="02020603050405020304" pitchFamily="18" charset="0"/>
              </a:rPr>
              <a:t>: fourniture de services de paiement, émission et distribution de monnaie électronique, crédit-bail, affacturage.</a:t>
            </a:r>
          </a:p>
          <a:p>
            <a:pPr lvl="1" algn="just">
              <a:lnSpc>
                <a:spcPct val="200000"/>
              </a:lnSpc>
              <a:spcBef>
                <a:spcPts val="0"/>
              </a:spcBef>
            </a:pPr>
            <a:endParaRPr lang="fr-FR" sz="500" kern="100" dirty="0">
              <a:latin typeface="Georgia" panose="02040502050405020303" pitchFamily="18" charset="0"/>
              <a:ea typeface="Calibri" panose="020F0502020204030204" pitchFamily="34" charset="0"/>
              <a:cs typeface="Times New Roman" panose="02020603050405020304" pitchFamily="18" charset="0"/>
            </a:endParaRPr>
          </a:p>
          <a:p>
            <a:pPr lvl="1" algn="just">
              <a:lnSpc>
                <a:spcPct val="200000"/>
              </a:lnSpc>
              <a:spcBef>
                <a:spcPts val="0"/>
              </a:spcBef>
              <a:buFont typeface="Wingdings" panose="05000000000000000000" pitchFamily="2" charset="2"/>
              <a:buChar char="ü"/>
            </a:pPr>
            <a:r>
              <a:rPr lang="fr-FR" sz="1400" b="1" kern="100" dirty="0">
                <a:effectLst/>
                <a:latin typeface="Georgia" panose="02040502050405020303" pitchFamily="18" charset="0"/>
                <a:ea typeface="Calibri" panose="020F0502020204030204" pitchFamily="34" charset="0"/>
                <a:cs typeface="Times New Roman" panose="02020603050405020304" pitchFamily="18" charset="0"/>
              </a:rPr>
              <a:t>Opérations connexes </a:t>
            </a:r>
            <a:r>
              <a:rPr lang="fr-FR" sz="1400" kern="100" dirty="0">
                <a:effectLst/>
                <a:latin typeface="Georgia" panose="02040502050405020303" pitchFamily="18" charset="0"/>
                <a:ea typeface="Calibri" panose="020F0502020204030204" pitchFamily="34" charset="0"/>
                <a:cs typeface="Times New Roman" panose="02020603050405020304" pitchFamily="18" charset="0"/>
              </a:rPr>
              <a:t>: conclure des accords avec </a:t>
            </a:r>
            <a:r>
              <a:rPr lang="fr-FR" sz="1400" kern="100" dirty="0">
                <a:latin typeface="Georgia" panose="02040502050405020303" pitchFamily="18" charset="0"/>
                <a:ea typeface="Calibri" panose="020F0502020204030204" pitchFamily="34" charset="0"/>
                <a:cs typeface="Times New Roman" panose="02020603050405020304" pitchFamily="18" charset="0"/>
              </a:rPr>
              <a:t>d’autres entités </a:t>
            </a:r>
            <a:r>
              <a:rPr lang="fr-FR" sz="1400" kern="100" dirty="0">
                <a:effectLst/>
                <a:latin typeface="Georgia" panose="02040502050405020303" pitchFamily="18" charset="0"/>
                <a:ea typeface="Calibri" panose="020F0502020204030204" pitchFamily="34" charset="0"/>
                <a:cs typeface="Times New Roman" panose="02020603050405020304" pitchFamily="18" charset="0"/>
              </a:rPr>
              <a:t>pour aider les clients, contrats d’assurances,  location de coffres-forts</a:t>
            </a:r>
            <a:r>
              <a:rPr lang="fr-FR" sz="1400" b="1" kern="100" dirty="0">
                <a:effectLst/>
                <a:latin typeface="Georgia" panose="02040502050405020303" pitchFamily="18" charset="0"/>
                <a:ea typeface="Calibri" panose="020F0502020204030204" pitchFamily="34" charset="0"/>
                <a:cs typeface="Times New Roman" panose="02020603050405020304" pitchFamily="18" charset="0"/>
              </a:rPr>
              <a:t>.</a:t>
            </a:r>
          </a:p>
          <a:p>
            <a:pPr lvl="1" algn="just">
              <a:lnSpc>
                <a:spcPct val="200000"/>
              </a:lnSpc>
              <a:spcBef>
                <a:spcPts val="0"/>
              </a:spcBef>
            </a:pPr>
            <a:endParaRPr lang="fr-FR" sz="500" b="1" kern="100" dirty="0">
              <a:effectLst/>
              <a:latin typeface="Georgia" panose="02040502050405020303" pitchFamily="18" charset="0"/>
              <a:ea typeface="Calibri" panose="020F0502020204030204" pitchFamily="34" charset="0"/>
              <a:cs typeface="Times New Roman" panose="02020603050405020304" pitchFamily="18" charset="0"/>
            </a:endParaRPr>
          </a:p>
          <a:p>
            <a:pPr lvl="1" algn="just">
              <a:lnSpc>
                <a:spcPct val="200000"/>
              </a:lnSpc>
              <a:spcBef>
                <a:spcPts val="0"/>
              </a:spcBef>
              <a:buFont typeface="Wingdings" panose="05000000000000000000" pitchFamily="2" charset="2"/>
              <a:buChar char="ü"/>
            </a:pPr>
            <a:r>
              <a:rPr lang="fr-FR" sz="1400" b="1" kern="100" dirty="0">
                <a:effectLst/>
                <a:latin typeface="Georgia" panose="02040502050405020303" pitchFamily="18" charset="0"/>
                <a:ea typeface="Calibri" panose="020F0502020204030204" pitchFamily="34" charset="0"/>
                <a:cs typeface="Times New Roman" panose="02020603050405020304" pitchFamily="18" charset="0"/>
              </a:rPr>
              <a:t>Opérations soumises à une limitations prudentielles.</a:t>
            </a:r>
          </a:p>
          <a:p>
            <a:pPr marL="457200" lvl="1" indent="0" algn="just">
              <a:lnSpc>
                <a:spcPct val="200000"/>
              </a:lnSpc>
              <a:spcBef>
                <a:spcPts val="0"/>
              </a:spcBef>
              <a:buNone/>
            </a:pPr>
            <a:endParaRPr lang="fr-FR" sz="500" b="1" kern="100" dirty="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347638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BC4FDF-9CC4-83B4-C9AF-9A1621C9B241}"/>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2F8054E8-07C6-49FD-24C4-08C5146C2470}"/>
              </a:ext>
            </a:extLst>
          </p:cNvPr>
          <p:cNvSpPr/>
          <p:nvPr/>
        </p:nvSpPr>
        <p:spPr>
          <a:xfrm>
            <a:off x="-9519" y="3210231"/>
            <a:ext cx="2219319" cy="369539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0DFD6BCA-A6BE-73A5-2F98-5985B988910D}"/>
              </a:ext>
            </a:extLst>
          </p:cNvPr>
          <p:cNvSpPr/>
          <p:nvPr/>
        </p:nvSpPr>
        <p:spPr>
          <a:xfrm>
            <a:off x="0" y="-57150"/>
            <a:ext cx="2219319" cy="316260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space réservé du contenu 2">
            <a:extLst>
              <a:ext uri="{FF2B5EF4-FFF2-40B4-BE49-F238E27FC236}">
                <a16:creationId xmlns:a16="http://schemas.microsoft.com/office/drawing/2014/main" id="{F02F36AD-2A59-D309-6C74-1C3848642C45}"/>
              </a:ext>
            </a:extLst>
          </p:cNvPr>
          <p:cNvSpPr txBox="1">
            <a:spLocks/>
          </p:cNvSpPr>
          <p:nvPr/>
        </p:nvSpPr>
        <p:spPr>
          <a:xfrm>
            <a:off x="307258" y="209551"/>
            <a:ext cx="1912066" cy="2276472"/>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1 : DISPOSITIONS GENERALES </a:t>
            </a: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Objet, champ d’application, terminologie et opérations des IMF. </a:t>
            </a:r>
          </a:p>
        </p:txBody>
      </p:sp>
      <p:sp>
        <p:nvSpPr>
          <p:cNvPr id="6" name="Espace réservé du contenu 2">
            <a:extLst>
              <a:ext uri="{FF2B5EF4-FFF2-40B4-BE49-F238E27FC236}">
                <a16:creationId xmlns:a16="http://schemas.microsoft.com/office/drawing/2014/main" id="{55FE9961-2D6B-84FA-E5DF-DE9822B47B80}"/>
              </a:ext>
            </a:extLst>
          </p:cNvPr>
          <p:cNvSpPr txBox="1">
            <a:spLocks/>
          </p:cNvSpPr>
          <p:nvPr/>
        </p:nvSpPr>
        <p:spPr>
          <a:xfrm>
            <a:off x="2333633" y="0"/>
            <a:ext cx="9484434" cy="33051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lvl="1" indent="-285750" algn="just">
              <a:lnSpc>
                <a:spcPct val="200000"/>
              </a:lnSpc>
              <a:spcBef>
                <a:spcPts val="0"/>
              </a:spcBef>
              <a:buFont typeface="Arial" panose="020B0604020202020204"/>
              <a:buChar char="•"/>
            </a:pPr>
            <a:r>
              <a:rPr lang="fr-FR" sz="1700" kern="100" dirty="0">
                <a:latin typeface="Georgia" panose="02040502050405020303" pitchFamily="18" charset="0"/>
                <a:ea typeface="Calibri" panose="020F0502020204030204" pitchFamily="34" charset="0"/>
                <a:cs typeface="Times New Roman" panose="02020603050405020304" pitchFamily="18" charset="0"/>
              </a:rPr>
              <a:t>Opérations interdites (</a:t>
            </a:r>
            <a:r>
              <a:rPr lang="fr-FR" sz="1700" b="1" kern="100" dirty="0">
                <a:latin typeface="Georgia" panose="02040502050405020303" pitchFamily="18" charset="0"/>
                <a:ea typeface="Calibri" panose="020F0502020204030204" pitchFamily="34" charset="0"/>
                <a:cs typeface="Times New Roman" panose="02020603050405020304" pitchFamily="18" charset="0"/>
              </a:rPr>
              <a:t>Art. 8 à 10</a:t>
            </a:r>
            <a:r>
              <a:rPr lang="fr-FR" sz="1700" kern="100" dirty="0">
                <a:latin typeface="Georgia" panose="02040502050405020303" pitchFamily="18" charset="0"/>
                <a:ea typeface="Calibri" panose="020F0502020204030204" pitchFamily="34" charset="0"/>
                <a:cs typeface="Times New Roman" panose="02020603050405020304" pitchFamily="18" charset="0"/>
              </a:rPr>
              <a:t>) : </a:t>
            </a:r>
          </a:p>
          <a:p>
            <a:pPr marL="742950" lvl="2" indent="-285750" algn="just">
              <a:lnSpc>
                <a:spcPct val="200000"/>
              </a:lnSpc>
              <a:spcBef>
                <a:spcPts val="0"/>
              </a:spcBef>
              <a:buFont typeface="Wingdings" panose="05000000000000000000" pitchFamily="2" charset="2"/>
              <a:buChar char="ü"/>
            </a:pPr>
            <a:r>
              <a:rPr lang="fr-FR" sz="1400" b="1" kern="100" dirty="0">
                <a:latin typeface="Georgia" panose="02040502050405020303" pitchFamily="18" charset="0"/>
                <a:ea typeface="Calibri" panose="020F0502020204030204" pitchFamily="34" charset="0"/>
                <a:cs typeface="Times New Roman" panose="02020603050405020304" pitchFamily="18" charset="0"/>
              </a:rPr>
              <a:t>Mise à disposition de moyens de paiement cambiaires ; Ouverture de compte anonyme et Clause d’exclusivité de services</a:t>
            </a:r>
            <a:r>
              <a:rPr lang="fr-FR" sz="1000" b="1" kern="100" dirty="0">
                <a:latin typeface="Georgia" panose="02040502050405020303" pitchFamily="18" charset="0"/>
                <a:ea typeface="Calibri" panose="020F0502020204030204" pitchFamily="34" charset="0"/>
                <a:cs typeface="Times New Roman" panose="02020603050405020304" pitchFamily="18" charset="0"/>
              </a:rPr>
              <a:t>.</a:t>
            </a:r>
          </a:p>
          <a:p>
            <a:pPr algn="just">
              <a:lnSpc>
                <a:spcPct val="200000"/>
              </a:lnSpc>
              <a:spcBef>
                <a:spcPts val="0"/>
              </a:spcBef>
            </a:pPr>
            <a:r>
              <a:rPr lang="fr-FR" sz="1700" dirty="0">
                <a:effectLst/>
                <a:latin typeface="Georgia" panose="02040502050405020303" pitchFamily="18" charset="0"/>
                <a:ea typeface="Calibri" panose="020F0502020204030204" pitchFamily="34" charset="0"/>
                <a:cs typeface="Times New Roman" panose="02020603050405020304" pitchFamily="18" charset="0"/>
              </a:rPr>
              <a:t>Territorialité des opérations des IMF </a:t>
            </a:r>
            <a:r>
              <a:rPr lang="fr-FR" sz="1700" dirty="0">
                <a:latin typeface="Georgia" panose="02040502050405020303" pitchFamily="18" charset="0"/>
                <a:ea typeface="Calibri" panose="020F0502020204030204" pitchFamily="34" charset="0"/>
                <a:cs typeface="Times New Roman" panose="02020603050405020304" pitchFamily="18" charset="0"/>
              </a:rPr>
              <a:t>(</a:t>
            </a:r>
            <a:r>
              <a:rPr lang="fr-FR" sz="1700" b="1" dirty="0">
                <a:latin typeface="Georgia" panose="02040502050405020303" pitchFamily="18" charset="0"/>
                <a:ea typeface="Calibri" panose="020F0502020204030204" pitchFamily="34" charset="0"/>
                <a:cs typeface="Times New Roman" panose="02020603050405020304" pitchFamily="18" charset="0"/>
              </a:rPr>
              <a:t>Art. 11</a:t>
            </a:r>
            <a:r>
              <a:rPr lang="fr-FR" sz="1700" dirty="0">
                <a:latin typeface="Georgia" panose="02040502050405020303" pitchFamily="18" charset="0"/>
                <a:ea typeface="Calibri" panose="020F0502020204030204" pitchFamily="34" charset="0"/>
                <a:cs typeface="Times New Roman" panose="02020603050405020304" pitchFamily="18" charset="0"/>
              </a:rPr>
              <a:t>)</a:t>
            </a:r>
            <a:r>
              <a:rPr lang="fr-FR" sz="1700" dirty="0">
                <a:effectLst/>
                <a:latin typeface="Georgia" panose="02040502050405020303" pitchFamily="18" charset="0"/>
                <a:ea typeface="Calibri" panose="020F0502020204030204" pitchFamily="34" charset="0"/>
                <a:cs typeface="Times New Roman" panose="02020603050405020304" pitchFamily="18" charset="0"/>
              </a:rPr>
              <a:t>.</a:t>
            </a:r>
          </a:p>
          <a:p>
            <a:pPr lvl="1" algn="just">
              <a:lnSpc>
                <a:spcPct val="200000"/>
              </a:lnSpc>
              <a:spcBef>
                <a:spcPts val="0"/>
              </a:spcBef>
              <a:buFont typeface="Wingdings" panose="05000000000000000000" pitchFamily="2" charset="2"/>
              <a:buChar char="ü"/>
            </a:pPr>
            <a:r>
              <a:rPr lang="fr-FR" sz="1400" dirty="0">
                <a:latin typeface="Georgia" panose="02040502050405020303" pitchFamily="18" charset="0"/>
                <a:ea typeface="Calibri" panose="020F0502020204030204" pitchFamily="34" charset="0"/>
                <a:cs typeface="Times New Roman" panose="02020603050405020304" pitchFamily="18" charset="0"/>
              </a:rPr>
              <a:t>Les opérations effectuées par les IMF sont réalisées </a:t>
            </a:r>
            <a:r>
              <a:rPr lang="fr-FR" sz="1400" b="1" dirty="0">
                <a:solidFill>
                  <a:schemeClr val="accent2">
                    <a:lumMod val="75000"/>
                  </a:schemeClr>
                </a:solidFill>
                <a:latin typeface="Georgia" panose="02040502050405020303" pitchFamily="18" charset="0"/>
                <a:ea typeface="Calibri" panose="020F0502020204030204" pitchFamily="34" charset="0"/>
                <a:cs typeface="Times New Roman" panose="02020603050405020304" pitchFamily="18" charset="0"/>
              </a:rPr>
              <a:t>exclusivement</a:t>
            </a:r>
            <a:r>
              <a:rPr lang="fr-FR" sz="1400" dirty="0">
                <a:latin typeface="Georgia" panose="02040502050405020303" pitchFamily="18" charset="0"/>
                <a:ea typeface="Calibri" panose="020F0502020204030204" pitchFamily="34" charset="0"/>
                <a:cs typeface="Times New Roman" panose="02020603050405020304" pitchFamily="18" charset="0"/>
              </a:rPr>
              <a:t> sur le territoire national.</a:t>
            </a:r>
            <a:endParaRPr lang="fr-FR" sz="1400" dirty="0">
              <a:effectLst/>
              <a:latin typeface="Georgia" panose="02040502050405020303" pitchFamily="18" charset="0"/>
              <a:ea typeface="Calibri" panose="020F0502020204030204" pitchFamily="34" charset="0"/>
              <a:cs typeface="Times New Roman" panose="02020603050405020304" pitchFamily="18" charset="0"/>
            </a:endParaRPr>
          </a:p>
          <a:p>
            <a:pPr algn="just">
              <a:lnSpc>
                <a:spcPct val="200000"/>
              </a:lnSpc>
              <a:spcBef>
                <a:spcPts val="0"/>
              </a:spcBef>
            </a:pPr>
            <a:r>
              <a:rPr lang="fr-FR" sz="1700" dirty="0">
                <a:solidFill>
                  <a:schemeClr val="accent2"/>
                </a:solidFill>
                <a:latin typeface="Georgia" panose="02040502050405020303" pitchFamily="18" charset="0"/>
                <a:ea typeface="Calibri" panose="020F0502020204030204" pitchFamily="34" charset="0"/>
                <a:cs typeface="Times New Roman" panose="02020603050405020304" pitchFamily="18" charset="0"/>
              </a:rPr>
              <a:t>Principe de proportionnalité (Art.13).</a:t>
            </a:r>
            <a:endParaRPr lang="fr-FR" sz="1700" dirty="0">
              <a:latin typeface="Georgia" panose="02040502050405020303" pitchFamily="18" charset="0"/>
              <a:ea typeface="Calibri" panose="020F0502020204030204" pitchFamily="34"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A8F2CEC9-2653-ECDD-E536-43A429CC0982}"/>
              </a:ext>
            </a:extLst>
          </p:cNvPr>
          <p:cNvSpPr txBox="1">
            <a:spLocks/>
          </p:cNvSpPr>
          <p:nvPr/>
        </p:nvSpPr>
        <p:spPr>
          <a:xfrm>
            <a:off x="307258" y="3429000"/>
            <a:ext cx="1912066" cy="3429000"/>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2 : AGREMENT, ORGANISATION DE LA PROFESSION ET CONDITIONS D’EXERCICE </a:t>
            </a: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Modalités d’octroi de l’agrément, organisation de la profession et les conditions d’exercices de l’activité de microfinance. </a:t>
            </a:r>
          </a:p>
        </p:txBody>
      </p:sp>
      <p:cxnSp>
        <p:nvCxnSpPr>
          <p:cNvPr id="4" name="Connecteur droit 3">
            <a:extLst>
              <a:ext uri="{FF2B5EF4-FFF2-40B4-BE49-F238E27FC236}">
                <a16:creationId xmlns:a16="http://schemas.microsoft.com/office/drawing/2014/main" id="{A43A0539-1A8F-A892-8B21-A463BFD3AFA7}"/>
              </a:ext>
            </a:extLst>
          </p:cNvPr>
          <p:cNvCxnSpPr>
            <a:cxnSpLocks/>
          </p:cNvCxnSpPr>
          <p:nvPr/>
        </p:nvCxnSpPr>
        <p:spPr>
          <a:xfrm flipV="1">
            <a:off x="2219319" y="0"/>
            <a:ext cx="0" cy="28956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cxnSp>
        <p:nvCxnSpPr>
          <p:cNvPr id="5" name="Connecteur droit 4">
            <a:extLst>
              <a:ext uri="{FF2B5EF4-FFF2-40B4-BE49-F238E27FC236}">
                <a16:creationId xmlns:a16="http://schemas.microsoft.com/office/drawing/2014/main" id="{AC4F10C8-716B-43DC-BB30-8DF348D569AC}"/>
              </a:ext>
            </a:extLst>
          </p:cNvPr>
          <p:cNvCxnSpPr>
            <a:cxnSpLocks/>
          </p:cNvCxnSpPr>
          <p:nvPr/>
        </p:nvCxnSpPr>
        <p:spPr>
          <a:xfrm flipV="1">
            <a:off x="2219319" y="3429000"/>
            <a:ext cx="0" cy="3429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cxnSp>
        <p:nvCxnSpPr>
          <p:cNvPr id="10" name="Connecteur droit 9">
            <a:extLst>
              <a:ext uri="{FF2B5EF4-FFF2-40B4-BE49-F238E27FC236}">
                <a16:creationId xmlns:a16="http://schemas.microsoft.com/office/drawing/2014/main" id="{91004878-57B7-9214-5FBE-5CDA3F66B987}"/>
              </a:ext>
            </a:extLst>
          </p:cNvPr>
          <p:cNvCxnSpPr>
            <a:cxnSpLocks/>
          </p:cNvCxnSpPr>
          <p:nvPr/>
        </p:nvCxnSpPr>
        <p:spPr>
          <a:xfrm>
            <a:off x="307258" y="3162607"/>
            <a:ext cx="11577484" cy="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2" name="Espace réservé du contenu 2">
            <a:extLst>
              <a:ext uri="{FF2B5EF4-FFF2-40B4-BE49-F238E27FC236}">
                <a16:creationId xmlns:a16="http://schemas.microsoft.com/office/drawing/2014/main" id="{483B47EC-2390-9C60-17D0-8F3FB0E2EF1E}"/>
              </a:ext>
            </a:extLst>
          </p:cNvPr>
          <p:cNvSpPr txBox="1">
            <a:spLocks/>
          </p:cNvSpPr>
          <p:nvPr/>
        </p:nvSpPr>
        <p:spPr>
          <a:xfrm>
            <a:off x="2266957" y="3714750"/>
            <a:ext cx="9463711" cy="29709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spcBef>
                <a:spcPts val="0"/>
              </a:spcBef>
              <a:buSzPct val="100000"/>
              <a:buFont typeface="Arial" panose="020B0604020202020204"/>
              <a:buChar char="•"/>
              <a:tabLst>
                <a:tab pos="457200" algn="l"/>
              </a:tabLst>
            </a:pPr>
            <a:r>
              <a:rPr lang="fr-FR" sz="1800" dirty="0">
                <a:solidFill>
                  <a:schemeClr val="accent1">
                    <a:lumMod val="75000"/>
                  </a:schemeClr>
                </a:solidFill>
                <a:latin typeface="Georgia" panose="02040502050405020303" pitchFamily="18" charset="0"/>
              </a:rPr>
              <a:t>Exercice de l’activité de microfinance (Art. 14)</a:t>
            </a:r>
          </a:p>
          <a:p>
            <a:pPr lvl="1" algn="just">
              <a:lnSpc>
                <a:spcPct val="150000"/>
              </a:lnSpc>
              <a:spcBef>
                <a:spcPts val="0"/>
              </a:spcBef>
              <a:buSzPct val="100000"/>
              <a:buFont typeface="Wingdings" panose="05000000000000000000" pitchFamily="2" charset="2"/>
              <a:buChar char="ü"/>
              <a:tabLst>
                <a:tab pos="457200" algn="l"/>
              </a:tabLst>
            </a:pPr>
            <a:r>
              <a:rPr lang="fr-FR" sz="1400" dirty="0">
                <a:latin typeface="Georgia" panose="02040502050405020303" pitchFamily="18" charset="0"/>
              </a:rPr>
              <a:t>Nul ne peut, </a:t>
            </a:r>
            <a:r>
              <a:rPr lang="fr-FR" sz="1400" b="1" dirty="0">
                <a:solidFill>
                  <a:schemeClr val="accent1">
                    <a:lumMod val="75000"/>
                  </a:schemeClr>
                </a:solidFill>
                <a:latin typeface="Georgia" panose="02040502050405020303" pitchFamily="18" charset="0"/>
              </a:rPr>
              <a:t>sans avoir été préalablement agréé par le Ministre chargé des Finances et inscrit sur la liste des institutions de microfinance visée à l’article 24</a:t>
            </a:r>
            <a:r>
              <a:rPr lang="fr-FR" sz="1400" dirty="0">
                <a:solidFill>
                  <a:schemeClr val="accent1">
                    <a:lumMod val="75000"/>
                  </a:schemeClr>
                </a:solidFill>
                <a:latin typeface="Georgia" panose="02040502050405020303" pitchFamily="18" charset="0"/>
              </a:rPr>
              <a:t> :</a:t>
            </a:r>
          </a:p>
          <a:p>
            <a:pPr marL="457200" lvl="1" indent="0" algn="just">
              <a:lnSpc>
                <a:spcPct val="150000"/>
              </a:lnSpc>
              <a:spcBef>
                <a:spcPts val="0"/>
              </a:spcBef>
              <a:buSzPct val="100000"/>
              <a:buNone/>
              <a:tabLst>
                <a:tab pos="457200" algn="l"/>
              </a:tabLst>
            </a:pPr>
            <a:endParaRPr lang="fr-FR" sz="500" dirty="0">
              <a:solidFill>
                <a:schemeClr val="accent1">
                  <a:lumMod val="75000"/>
                </a:schemeClr>
              </a:solidFill>
              <a:latin typeface="Georgia" panose="02040502050405020303" pitchFamily="18" charset="0"/>
            </a:endParaRPr>
          </a:p>
          <a:p>
            <a:pPr lvl="2" algn="just">
              <a:lnSpc>
                <a:spcPct val="150000"/>
              </a:lnSpc>
              <a:spcBef>
                <a:spcPts val="0"/>
              </a:spcBef>
              <a:buSzPct val="100000"/>
              <a:buFont typeface="Wingdings" panose="05000000000000000000" pitchFamily="2" charset="2"/>
              <a:buChar char="Ø"/>
              <a:tabLst>
                <a:tab pos="457200" algn="l"/>
              </a:tabLst>
            </a:pPr>
            <a:r>
              <a:rPr lang="fr-FR" sz="1400" dirty="0">
                <a:latin typeface="Georgia" panose="02040502050405020303" pitchFamily="18" charset="0"/>
              </a:rPr>
              <a:t>exercer l’activité de microfinance ;</a:t>
            </a:r>
          </a:p>
          <a:p>
            <a:pPr marL="914400" lvl="2" indent="0" algn="just">
              <a:lnSpc>
                <a:spcPct val="150000"/>
              </a:lnSpc>
              <a:spcBef>
                <a:spcPts val="0"/>
              </a:spcBef>
              <a:buSzPct val="100000"/>
              <a:buNone/>
              <a:tabLst>
                <a:tab pos="457200" algn="l"/>
              </a:tabLst>
            </a:pPr>
            <a:endParaRPr lang="fr-FR" sz="500" dirty="0">
              <a:latin typeface="Georgia" panose="02040502050405020303" pitchFamily="18" charset="0"/>
            </a:endParaRPr>
          </a:p>
          <a:p>
            <a:pPr lvl="2" algn="just">
              <a:lnSpc>
                <a:spcPct val="150000"/>
              </a:lnSpc>
              <a:spcBef>
                <a:spcPts val="0"/>
              </a:spcBef>
              <a:buSzPct val="100000"/>
              <a:buFont typeface="Wingdings" panose="05000000000000000000" pitchFamily="2" charset="2"/>
              <a:buChar char="Ø"/>
              <a:tabLst>
                <a:tab pos="457200" algn="l"/>
              </a:tabLst>
            </a:pPr>
            <a:r>
              <a:rPr lang="fr-FR" sz="1400" dirty="0">
                <a:latin typeface="Georgia" panose="02040502050405020303" pitchFamily="18" charset="0"/>
              </a:rPr>
              <a:t>se prévaloir de la qualité d’institution de microfinance, ni créer l’apparence de cette qualité, notamment par l’emploi de termes tels que institution de microfinance, microfinance ou système financier décentralisé, dans sa dénomination sociale, son nom commercial, sa publicité ou, d’une manière quelconque, dans son activité.</a:t>
            </a:r>
          </a:p>
        </p:txBody>
      </p:sp>
    </p:spTree>
    <p:extLst>
      <p:ext uri="{BB962C8B-B14F-4D97-AF65-F5344CB8AC3E}">
        <p14:creationId xmlns:p14="http://schemas.microsoft.com/office/powerpoint/2010/main" val="2078686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AB5D0-D3E2-7427-122E-EA2481938B57}"/>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4CF6F4EE-D29A-9FB9-A9AF-24D0DA9495FD}"/>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43E87C9A-CD16-1D5B-09BA-5841A46D1BA7}"/>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D09B2222-3EB8-B250-B777-0507E8E4B3D8}"/>
              </a:ext>
            </a:extLst>
          </p:cNvPr>
          <p:cNvSpPr txBox="1">
            <a:spLocks/>
          </p:cNvSpPr>
          <p:nvPr/>
        </p:nvSpPr>
        <p:spPr>
          <a:xfrm>
            <a:off x="153626" y="1260076"/>
            <a:ext cx="1912066" cy="4797824"/>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2 : AGREMENT, ORGANISATION DE LA PROFESSION ET CONDITIONS D’EXERCICE </a:t>
            </a: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Modalités d’octroi de l’agrément, organisation de la profession et les conditions d’exercices de l’activité de microfinance. </a:t>
            </a:r>
          </a:p>
          <a:p>
            <a:pPr marL="0" indent="0" algn="ctr">
              <a:lnSpc>
                <a:spcPct val="150000"/>
              </a:lnSpc>
              <a:buNone/>
            </a:pPr>
            <a:r>
              <a:rPr lang="fr-FR" sz="1600" kern="100" dirty="0">
                <a:solidFill>
                  <a:srgbClr val="FF0000"/>
                </a:solidFill>
                <a:latin typeface="Georgia" panose="02040502050405020303" pitchFamily="18" charset="0"/>
                <a:ea typeface="Calibri" panose="020F0502020204030204" pitchFamily="34" charset="0"/>
                <a:cs typeface="Times New Roman" panose="02020603050405020304" pitchFamily="18" charset="0"/>
              </a:rPr>
              <a:t>(Suite 1)</a:t>
            </a:r>
          </a:p>
        </p:txBody>
      </p:sp>
      <p:sp>
        <p:nvSpPr>
          <p:cNvPr id="6" name="Espace réservé du contenu 2">
            <a:extLst>
              <a:ext uri="{FF2B5EF4-FFF2-40B4-BE49-F238E27FC236}">
                <a16:creationId xmlns:a16="http://schemas.microsoft.com/office/drawing/2014/main" id="{8B91A4A6-B6D2-F5B6-2DC4-CC179E60779E}"/>
              </a:ext>
            </a:extLst>
          </p:cNvPr>
          <p:cNvSpPr txBox="1">
            <a:spLocks/>
          </p:cNvSpPr>
          <p:nvPr/>
        </p:nvSpPr>
        <p:spPr>
          <a:xfrm>
            <a:off x="2372945" y="420994"/>
            <a:ext cx="9484434" cy="62221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200000"/>
              </a:lnSpc>
              <a:spcBef>
                <a:spcPts val="0"/>
              </a:spcBef>
            </a:pPr>
            <a:r>
              <a:rPr lang="fr-FR" sz="1800" b="1" dirty="0">
                <a:latin typeface="Georgia" panose="02040502050405020303" pitchFamily="18" charset="0"/>
              </a:rPr>
              <a:t>Forme juridique (Art. 15)</a:t>
            </a:r>
          </a:p>
          <a:p>
            <a:pPr lvl="1" algn="just">
              <a:lnSpc>
                <a:spcPct val="180000"/>
              </a:lnSpc>
              <a:spcBef>
                <a:spcPts val="0"/>
              </a:spcBef>
              <a:buFont typeface="Wingdings" panose="05000000000000000000" pitchFamily="2" charset="2"/>
              <a:buChar char="ü"/>
            </a:pPr>
            <a:r>
              <a:rPr lang="fr-FR" sz="1600" dirty="0">
                <a:latin typeface="Georgia" panose="02040502050405020303" pitchFamily="18" charset="0"/>
              </a:rPr>
              <a:t>Les institutions de microfinance sont constituées sous la forme de </a:t>
            </a:r>
            <a:r>
              <a:rPr lang="fr-FR" sz="1600" b="1" dirty="0">
                <a:latin typeface="Georgia" panose="02040502050405020303" pitchFamily="18" charset="0"/>
              </a:rPr>
              <a:t>société anonyme (SA) à capital fixe </a:t>
            </a:r>
            <a:r>
              <a:rPr lang="fr-FR" sz="1600" dirty="0">
                <a:latin typeface="Georgia" panose="02040502050405020303" pitchFamily="18" charset="0"/>
              </a:rPr>
              <a:t>ou de </a:t>
            </a:r>
            <a:r>
              <a:rPr lang="fr-FR" sz="1600" b="1" dirty="0">
                <a:latin typeface="Georgia" panose="02040502050405020303" pitchFamily="18" charset="0"/>
              </a:rPr>
              <a:t>société coopérative (SC) à capital variable</a:t>
            </a:r>
            <a:r>
              <a:rPr lang="fr-FR" sz="1600" dirty="0">
                <a:latin typeface="Georgia" panose="02040502050405020303" pitchFamily="18" charset="0"/>
              </a:rPr>
              <a:t>. </a:t>
            </a:r>
          </a:p>
          <a:p>
            <a:pPr lvl="1" algn="just">
              <a:lnSpc>
                <a:spcPct val="180000"/>
              </a:lnSpc>
              <a:spcBef>
                <a:spcPts val="0"/>
              </a:spcBef>
              <a:buFont typeface="Wingdings" panose="05000000000000000000" pitchFamily="2" charset="2"/>
              <a:buChar char="ü"/>
            </a:pPr>
            <a:r>
              <a:rPr lang="fr-FR" sz="1600" dirty="0">
                <a:solidFill>
                  <a:schemeClr val="accent1">
                    <a:lumMod val="75000"/>
                  </a:schemeClr>
                </a:solidFill>
                <a:latin typeface="Georgia" panose="02040502050405020303" pitchFamily="18" charset="0"/>
              </a:rPr>
              <a:t>Les SA exerçant l’activité de microfinance ne peuvent revêtir la forme d'une </a:t>
            </a:r>
            <a:r>
              <a:rPr lang="fr-FR" sz="1600" b="1" dirty="0">
                <a:solidFill>
                  <a:schemeClr val="accent1">
                    <a:lumMod val="75000"/>
                  </a:schemeClr>
                </a:solidFill>
                <a:latin typeface="Georgia" panose="02040502050405020303" pitchFamily="18" charset="0"/>
              </a:rPr>
              <a:t>société unipersonnelle</a:t>
            </a:r>
            <a:r>
              <a:rPr lang="fr-FR" sz="1600" dirty="0">
                <a:latin typeface="Georgia" panose="02040502050405020303" pitchFamily="18" charset="0"/>
              </a:rPr>
              <a:t>.</a:t>
            </a:r>
            <a:endParaRPr lang="fr-FR" sz="600" b="1" dirty="0">
              <a:latin typeface="Georgia" panose="02040502050405020303" pitchFamily="18" charset="0"/>
            </a:endParaRPr>
          </a:p>
          <a:p>
            <a:pPr algn="just">
              <a:lnSpc>
                <a:spcPct val="200000"/>
              </a:lnSpc>
              <a:spcBef>
                <a:spcPts val="0"/>
              </a:spcBef>
            </a:pPr>
            <a:r>
              <a:rPr lang="fr-FR" sz="1600" b="1" dirty="0">
                <a:latin typeface="Georgia" panose="02040502050405020303" pitchFamily="18" charset="0"/>
              </a:rPr>
              <a:t>Nombre minimal de coopérateurs </a:t>
            </a:r>
            <a:r>
              <a:rPr lang="fr-FR" sz="1600" dirty="0">
                <a:latin typeface="Georgia" panose="02040502050405020303" pitchFamily="18" charset="0"/>
                <a:ea typeface="Calibri" panose="020F0502020204030204" pitchFamily="34" charset="0"/>
                <a:cs typeface="Times New Roman" panose="02020603050405020304" pitchFamily="18" charset="0"/>
              </a:rPr>
              <a:t>(</a:t>
            </a:r>
            <a:r>
              <a:rPr lang="fr-FR" sz="1600" b="1" dirty="0">
                <a:latin typeface="Georgia" panose="02040502050405020303" pitchFamily="18" charset="0"/>
                <a:ea typeface="Calibri" panose="020F0502020204030204" pitchFamily="34" charset="0"/>
                <a:cs typeface="Times New Roman" panose="02020603050405020304" pitchFamily="18" charset="0"/>
              </a:rPr>
              <a:t>Art. 16</a:t>
            </a:r>
            <a:r>
              <a:rPr lang="fr-FR" sz="1600" dirty="0">
                <a:latin typeface="Georgia" panose="02040502050405020303" pitchFamily="18" charset="0"/>
                <a:ea typeface="Calibri" panose="020F0502020204030204" pitchFamily="34" charset="0"/>
                <a:cs typeface="Times New Roman" panose="02020603050405020304" pitchFamily="18" charset="0"/>
              </a:rPr>
              <a:t>)</a:t>
            </a:r>
          </a:p>
          <a:p>
            <a:pPr lvl="1" algn="just">
              <a:lnSpc>
                <a:spcPct val="200000"/>
              </a:lnSpc>
              <a:spcBef>
                <a:spcPts val="0"/>
              </a:spcBef>
              <a:buFont typeface="Wingdings" panose="05000000000000000000" pitchFamily="2" charset="2"/>
              <a:buChar char="ü"/>
            </a:pPr>
            <a:r>
              <a:rPr lang="fr-FR" sz="1400" dirty="0">
                <a:latin typeface="Georgia" panose="02040502050405020303" pitchFamily="18" charset="0"/>
              </a:rPr>
              <a:t>Un nombre minimal de coopérateurs, fixé par la Banque Centrale, est requis pour la constitution de la </a:t>
            </a:r>
            <a:r>
              <a:rPr lang="fr-FR" sz="1400" b="1" dirty="0">
                <a:solidFill>
                  <a:schemeClr val="accent1">
                    <a:lumMod val="75000"/>
                  </a:schemeClr>
                </a:solidFill>
                <a:latin typeface="Georgia" panose="02040502050405020303" pitchFamily="18" charset="0"/>
              </a:rPr>
              <a:t>société coopérative </a:t>
            </a:r>
            <a:r>
              <a:rPr lang="fr-FR" sz="1400" dirty="0">
                <a:latin typeface="Georgia" panose="02040502050405020303" pitchFamily="18" charset="0"/>
              </a:rPr>
              <a:t>exerçant l’activité de microfinance</a:t>
            </a:r>
            <a:endParaRPr lang="fr-FR" sz="500" dirty="0">
              <a:effectLst/>
              <a:latin typeface="Georgia" panose="02040502050405020303" pitchFamily="18" charset="0"/>
              <a:ea typeface="Calibri" panose="020F0502020204030204" pitchFamily="34" charset="0"/>
              <a:cs typeface="Times New Roman" panose="02020603050405020304" pitchFamily="18" charset="0"/>
            </a:endParaRPr>
          </a:p>
          <a:p>
            <a:pPr algn="just">
              <a:lnSpc>
                <a:spcPct val="200000"/>
              </a:lnSpc>
              <a:spcBef>
                <a:spcPts val="0"/>
              </a:spcBef>
            </a:pPr>
            <a:r>
              <a:rPr lang="fr-FR" sz="1600" b="1" dirty="0">
                <a:latin typeface="Georgia" panose="02040502050405020303" pitchFamily="18" charset="0"/>
              </a:rPr>
              <a:t>Capital social minimum (Art. 17)</a:t>
            </a:r>
            <a:endParaRPr lang="fr-FR" sz="500" b="1" kern="100" dirty="0">
              <a:latin typeface="Georgia" panose="02040502050405020303" pitchFamily="18" charset="0"/>
              <a:ea typeface="Calibri" panose="020F0502020204030204" pitchFamily="34" charset="0"/>
              <a:cs typeface="Times New Roman" panose="02020603050405020304" pitchFamily="18" charset="0"/>
            </a:endParaRPr>
          </a:p>
          <a:p>
            <a:pPr lvl="1" algn="just">
              <a:lnSpc>
                <a:spcPct val="180000"/>
              </a:lnSpc>
              <a:spcBef>
                <a:spcPts val="0"/>
              </a:spcBef>
              <a:buFont typeface="Wingdings" panose="05000000000000000000" pitchFamily="2" charset="2"/>
              <a:buChar char="ü"/>
            </a:pPr>
            <a:r>
              <a:rPr lang="fr-FR" sz="1400" dirty="0">
                <a:latin typeface="Georgia" panose="02040502050405020303" pitchFamily="18" charset="0"/>
              </a:rPr>
              <a:t>La personne morale requérant l’agrément </a:t>
            </a:r>
            <a:r>
              <a:rPr lang="fr-FR" sz="1400" b="1" dirty="0">
                <a:solidFill>
                  <a:schemeClr val="accent1">
                    <a:lumMod val="75000"/>
                  </a:schemeClr>
                </a:solidFill>
                <a:latin typeface="Georgia" panose="02040502050405020303" pitchFamily="18" charset="0"/>
              </a:rPr>
              <a:t>doit disposer d’un niveau de capital social </a:t>
            </a:r>
            <a:r>
              <a:rPr lang="fr-FR" sz="1400" dirty="0">
                <a:latin typeface="Georgia" panose="02040502050405020303" pitchFamily="18" charset="0"/>
              </a:rPr>
              <a:t>qui ne peut être inférieur au montant minimal fixé par la Banque Centrale, lorsqu’elle est constituée sous l'une des formes suivantes : société anonyme, union ou, institution de base non affiliée à une union.</a:t>
            </a:r>
          </a:p>
          <a:p>
            <a:pPr lvl="1" algn="just">
              <a:lnSpc>
                <a:spcPct val="200000"/>
              </a:lnSpc>
              <a:spcBef>
                <a:spcPts val="0"/>
              </a:spcBef>
              <a:buFont typeface="Wingdings" panose="05000000000000000000" pitchFamily="2" charset="2"/>
              <a:buChar char="ü"/>
            </a:pPr>
            <a:endParaRPr lang="fr-FR" sz="100" dirty="0">
              <a:latin typeface="Georgia" panose="02040502050405020303" pitchFamily="18" charset="0"/>
            </a:endParaRPr>
          </a:p>
          <a:p>
            <a:pPr lvl="1" algn="just">
              <a:lnSpc>
                <a:spcPct val="180000"/>
              </a:lnSpc>
              <a:spcBef>
                <a:spcPts val="0"/>
              </a:spcBef>
              <a:buFont typeface="Wingdings" panose="05000000000000000000" pitchFamily="2" charset="2"/>
              <a:buChar char="ü"/>
            </a:pPr>
            <a:r>
              <a:rPr lang="fr-FR" sz="1400" b="1" dirty="0">
                <a:solidFill>
                  <a:srgbClr val="FF0000"/>
                </a:solidFill>
                <a:latin typeface="Georgia" panose="02040502050405020303" pitchFamily="18" charset="0"/>
              </a:rPr>
              <a:t>Le capital social est intégralement libéré en numéraire et en franc CFA, à la date de l'agrément, à concurrence du montant minimal exigé dans la décision d'agrément</a:t>
            </a:r>
            <a:r>
              <a:rPr lang="fr-FR" sz="1400" b="1" dirty="0">
                <a:latin typeface="Georgia" panose="02040502050405020303" pitchFamily="18" charset="0"/>
              </a:rPr>
              <a:t>.</a:t>
            </a:r>
            <a:endParaRPr lang="fr-FR" sz="1400" dirty="0">
              <a:latin typeface="Georgia" panose="02040502050405020303" pitchFamily="18" charset="0"/>
            </a:endParaRPr>
          </a:p>
          <a:p>
            <a:pPr lvl="1" algn="just">
              <a:lnSpc>
                <a:spcPct val="200000"/>
              </a:lnSpc>
              <a:spcBef>
                <a:spcPts val="0"/>
              </a:spcBef>
            </a:pPr>
            <a:endParaRPr lang="fr-FR" sz="1200" b="1" dirty="0">
              <a:latin typeface="Georgia" panose="02040502050405020303" pitchFamily="18" charset="0"/>
            </a:endParaRPr>
          </a:p>
        </p:txBody>
      </p:sp>
    </p:spTree>
    <p:extLst>
      <p:ext uri="{BB962C8B-B14F-4D97-AF65-F5344CB8AC3E}">
        <p14:creationId xmlns:p14="http://schemas.microsoft.com/office/powerpoint/2010/main" val="3029337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076F2D-2071-E946-A5AF-A9EB5F7C7F98}"/>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9747CAA4-A1B3-962C-E739-0CEB4B67A097}"/>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C1AE4057-FCB3-AC70-D036-83AFA0568351}"/>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25452EAE-3E96-609B-9872-45669743C067}"/>
              </a:ext>
            </a:extLst>
          </p:cNvPr>
          <p:cNvSpPr txBox="1">
            <a:spLocks/>
          </p:cNvSpPr>
          <p:nvPr/>
        </p:nvSpPr>
        <p:spPr>
          <a:xfrm>
            <a:off x="153626" y="1260076"/>
            <a:ext cx="1912066" cy="4797824"/>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2 : AGREMENT, ORGANISATION DE LA PROFESSION ET CONDITIONS D’EXERCICE </a:t>
            </a: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Modalités d’octroi de l’agrément, organisation de la profession et les conditions d’exercices de l’activité de microfinance. </a:t>
            </a:r>
          </a:p>
          <a:p>
            <a:pPr marL="0" indent="0" algn="ctr">
              <a:lnSpc>
                <a:spcPct val="150000"/>
              </a:lnSpc>
              <a:buNone/>
            </a:pPr>
            <a:r>
              <a:rPr lang="fr-FR" sz="1600" kern="100" dirty="0">
                <a:solidFill>
                  <a:srgbClr val="FF0000"/>
                </a:solidFill>
                <a:latin typeface="Georgia" panose="02040502050405020303" pitchFamily="18" charset="0"/>
                <a:ea typeface="Calibri" panose="020F0502020204030204" pitchFamily="34" charset="0"/>
                <a:cs typeface="Times New Roman" panose="02020603050405020304" pitchFamily="18" charset="0"/>
              </a:rPr>
              <a:t>(Suite 2)</a:t>
            </a:r>
          </a:p>
        </p:txBody>
      </p:sp>
      <p:sp>
        <p:nvSpPr>
          <p:cNvPr id="6" name="Espace réservé du contenu 2">
            <a:extLst>
              <a:ext uri="{FF2B5EF4-FFF2-40B4-BE49-F238E27FC236}">
                <a16:creationId xmlns:a16="http://schemas.microsoft.com/office/drawing/2014/main" id="{10EFBE26-BE79-EFD6-77D1-39417FC7A01B}"/>
              </a:ext>
            </a:extLst>
          </p:cNvPr>
          <p:cNvSpPr txBox="1">
            <a:spLocks/>
          </p:cNvSpPr>
          <p:nvPr/>
        </p:nvSpPr>
        <p:spPr>
          <a:xfrm>
            <a:off x="2400308" y="90487"/>
            <a:ext cx="9484434" cy="6615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spcBef>
                <a:spcPts val="0"/>
              </a:spcBef>
              <a:buSzPct val="100000"/>
              <a:buFont typeface="Arial" panose="020B0604020202020204"/>
              <a:buChar char="•"/>
              <a:tabLst>
                <a:tab pos="457200" algn="l"/>
              </a:tabLst>
            </a:pPr>
            <a:r>
              <a:rPr lang="fr-FR" sz="1600" b="1" dirty="0">
                <a:latin typeface="Georgia" panose="02040502050405020303" pitchFamily="18" charset="0"/>
              </a:rPr>
              <a:t>Nature des actions et limitation du seuil de détention (Art. 18)</a:t>
            </a:r>
          </a:p>
          <a:p>
            <a:pPr lvl="1" algn="just">
              <a:lnSpc>
                <a:spcPct val="150000"/>
              </a:lnSpc>
              <a:spcBef>
                <a:spcPts val="0"/>
              </a:spcBef>
              <a:buSzPct val="100000"/>
              <a:buFont typeface="Wingdings" panose="05000000000000000000" pitchFamily="2" charset="2"/>
              <a:buChar char="ü"/>
              <a:tabLst>
                <a:tab pos="457200" algn="l"/>
              </a:tabLst>
            </a:pPr>
            <a:r>
              <a:rPr lang="fr-FR" sz="1400" b="1" dirty="0">
                <a:solidFill>
                  <a:srgbClr val="FF0000"/>
                </a:solidFill>
                <a:latin typeface="Georgia" panose="02040502050405020303" pitchFamily="18" charset="0"/>
              </a:rPr>
              <a:t>Un actionnaire ne peut détenir directement ou indirectement une part du capital d'une institution de microfinance excédant un seuil fixé par la Banque Centrale.</a:t>
            </a:r>
          </a:p>
          <a:p>
            <a:pPr algn="just">
              <a:lnSpc>
                <a:spcPct val="200000"/>
              </a:lnSpc>
              <a:spcBef>
                <a:spcPts val="0"/>
              </a:spcBef>
            </a:pPr>
            <a:endParaRPr lang="fr-FR" sz="1600" b="1" dirty="0">
              <a:latin typeface="Georgia" panose="02040502050405020303" pitchFamily="18" charset="0"/>
            </a:endParaRPr>
          </a:p>
          <a:p>
            <a:pPr algn="just">
              <a:lnSpc>
                <a:spcPct val="200000"/>
              </a:lnSpc>
              <a:spcBef>
                <a:spcPts val="0"/>
              </a:spcBef>
            </a:pPr>
            <a:r>
              <a:rPr lang="fr-FR" sz="1600" b="1" dirty="0">
                <a:latin typeface="Georgia" panose="02040502050405020303" pitchFamily="18" charset="0"/>
              </a:rPr>
              <a:t>Procédure d’agrément (Art. 20 à 26)</a:t>
            </a:r>
          </a:p>
          <a:p>
            <a:pPr lvl="1" algn="just">
              <a:lnSpc>
                <a:spcPct val="180000"/>
              </a:lnSpc>
              <a:spcBef>
                <a:spcPts val="0"/>
              </a:spcBef>
              <a:buFont typeface="Wingdings" panose="05000000000000000000" pitchFamily="2" charset="2"/>
              <a:buChar char="ü"/>
            </a:pPr>
            <a:r>
              <a:rPr lang="fr-FR" sz="1400" dirty="0">
                <a:latin typeface="Georgia" panose="02040502050405020303" pitchFamily="18" charset="0"/>
              </a:rPr>
              <a:t>La </a:t>
            </a:r>
            <a:r>
              <a:rPr lang="fr-FR" sz="1400" b="1" dirty="0">
                <a:solidFill>
                  <a:schemeClr val="accent1">
                    <a:lumMod val="75000"/>
                  </a:schemeClr>
                </a:solidFill>
                <a:latin typeface="Georgia" panose="02040502050405020303" pitchFamily="18" charset="0"/>
              </a:rPr>
              <a:t>demande d'agrément </a:t>
            </a:r>
            <a:r>
              <a:rPr lang="fr-FR" sz="1400" dirty="0">
                <a:latin typeface="Georgia" panose="02040502050405020303" pitchFamily="18" charset="0"/>
              </a:rPr>
              <a:t>en qualité d’IMF est adressée au Ministre chargé des Finances et déposée auprès de la SMS du secteur de la microfinance au sein dudit Ministère (Art. 20). </a:t>
            </a:r>
          </a:p>
          <a:p>
            <a:pPr lvl="1" algn="just">
              <a:lnSpc>
                <a:spcPct val="180000"/>
              </a:lnSpc>
              <a:spcBef>
                <a:spcPts val="0"/>
              </a:spcBef>
              <a:buFont typeface="Wingdings" panose="05000000000000000000" pitchFamily="2" charset="2"/>
              <a:buChar char="ü"/>
            </a:pPr>
            <a:r>
              <a:rPr lang="fr-FR" sz="1400" dirty="0">
                <a:latin typeface="Georgia" panose="02040502050405020303" pitchFamily="18" charset="0"/>
              </a:rPr>
              <a:t>Le Ministère des Finances (à travers la SMS) instruit le dossier de demande d’agrément et </a:t>
            </a:r>
            <a:r>
              <a:rPr lang="fr-FR" sz="1400" b="1" dirty="0">
                <a:solidFill>
                  <a:srgbClr val="FF0000"/>
                </a:solidFill>
                <a:latin typeface="Georgia" panose="02040502050405020303" pitchFamily="18" charset="0"/>
              </a:rPr>
              <a:t>requiert obligatoirement l’avis conforme </a:t>
            </a:r>
            <a:r>
              <a:rPr lang="fr-FR" sz="1400" dirty="0">
                <a:latin typeface="Georgia" panose="02040502050405020303" pitchFamily="18" charset="0"/>
              </a:rPr>
              <a:t>de la Banque centrale … (Art. 21).</a:t>
            </a:r>
          </a:p>
          <a:p>
            <a:pPr lvl="1" algn="just">
              <a:lnSpc>
                <a:spcPct val="180000"/>
              </a:lnSpc>
              <a:spcBef>
                <a:spcPts val="0"/>
              </a:spcBef>
              <a:buFont typeface="Wingdings" panose="05000000000000000000" pitchFamily="2" charset="2"/>
              <a:buChar char="ü"/>
            </a:pPr>
            <a:r>
              <a:rPr lang="fr-FR" sz="1400" dirty="0">
                <a:solidFill>
                  <a:srgbClr val="FF0000"/>
                </a:solidFill>
                <a:latin typeface="Georgia" panose="02040502050405020303" pitchFamily="18" charset="0"/>
              </a:rPr>
              <a:t>L'agrément peut être refusé </a:t>
            </a:r>
            <a:r>
              <a:rPr lang="fr-FR" sz="1400" dirty="0">
                <a:latin typeface="Georgia" panose="02040502050405020303" pitchFamily="18" charset="0"/>
              </a:rPr>
              <a:t>; ce refus est motivé et notifié au requérant par le Ministre chargé des Finances.</a:t>
            </a:r>
          </a:p>
          <a:p>
            <a:pPr lvl="1" algn="just">
              <a:lnSpc>
                <a:spcPct val="180000"/>
              </a:lnSpc>
              <a:spcBef>
                <a:spcPts val="0"/>
              </a:spcBef>
              <a:buFont typeface="Wingdings" panose="05000000000000000000" pitchFamily="2" charset="2"/>
              <a:buChar char="ü"/>
            </a:pPr>
            <a:r>
              <a:rPr lang="fr-FR" sz="1400" dirty="0">
                <a:latin typeface="Georgia" panose="02040502050405020303" pitchFamily="18" charset="0"/>
              </a:rPr>
              <a:t>L’IMF est tenue de démarrer ses activités, </a:t>
            </a:r>
            <a:r>
              <a:rPr lang="fr-FR" sz="1400" b="1" dirty="0">
                <a:solidFill>
                  <a:srgbClr val="FF0000"/>
                </a:solidFill>
                <a:latin typeface="Georgia" panose="02040502050405020303" pitchFamily="18" charset="0"/>
              </a:rPr>
              <a:t>dans un délai d’un (1) an </a:t>
            </a:r>
            <a:r>
              <a:rPr lang="fr-FR" sz="1400" dirty="0">
                <a:latin typeface="Georgia" panose="02040502050405020303" pitchFamily="18" charset="0"/>
              </a:rPr>
              <a:t>à compter de l’arrêté d’agrément. A défaut, l’agrément est retiré dans les conditions prévues à l'article 129.</a:t>
            </a:r>
          </a:p>
          <a:p>
            <a:pPr lvl="1" algn="just">
              <a:lnSpc>
                <a:spcPct val="180000"/>
              </a:lnSpc>
              <a:spcBef>
                <a:spcPts val="0"/>
              </a:spcBef>
              <a:buFont typeface="Wingdings" panose="05000000000000000000" pitchFamily="2" charset="2"/>
              <a:buChar char="ü"/>
            </a:pPr>
            <a:r>
              <a:rPr lang="fr-FR" sz="1400" dirty="0">
                <a:latin typeface="Georgia" panose="02040502050405020303" pitchFamily="18" charset="0"/>
              </a:rPr>
              <a:t>Mentions obligatoires (Art. 26) :</a:t>
            </a:r>
          </a:p>
          <a:p>
            <a:pPr lvl="2" algn="just">
              <a:lnSpc>
                <a:spcPct val="180000"/>
              </a:lnSpc>
              <a:spcBef>
                <a:spcPts val="0"/>
              </a:spcBef>
              <a:buFont typeface="Wingdings" panose="05000000000000000000" pitchFamily="2" charset="2"/>
              <a:buChar char="ü"/>
            </a:pPr>
            <a:r>
              <a:rPr lang="fr-FR" sz="1400" dirty="0">
                <a:latin typeface="Georgia" panose="02040502050405020303" pitchFamily="18" charset="0"/>
              </a:rPr>
              <a:t>Les IMF doivent faire figurer leur numéro d’inscription sur tous leurs </a:t>
            </a:r>
            <a:r>
              <a:rPr lang="fr-FR" sz="1400" b="1" dirty="0">
                <a:solidFill>
                  <a:srgbClr val="FF0000"/>
                </a:solidFill>
                <a:latin typeface="Georgia" panose="02040502050405020303" pitchFamily="18" charset="0"/>
              </a:rPr>
              <a:t>documents officiels, enseignes, panneaux publicitaires ou autres supports de communication</a:t>
            </a:r>
          </a:p>
          <a:p>
            <a:pPr lvl="2" algn="just">
              <a:lnSpc>
                <a:spcPct val="180000"/>
              </a:lnSpc>
              <a:spcBef>
                <a:spcPts val="0"/>
              </a:spcBef>
              <a:buFont typeface="Wingdings" panose="05000000000000000000" pitchFamily="2" charset="2"/>
              <a:buChar char="ü"/>
            </a:pPr>
            <a:r>
              <a:rPr lang="fr-FR" sz="1400" dirty="0">
                <a:latin typeface="Georgia" panose="02040502050405020303" pitchFamily="18" charset="0"/>
              </a:rPr>
              <a:t>Le non-respect de ces dispositions expose les IMF aux sanctions prévues aux articles 148 et 149</a:t>
            </a:r>
            <a:r>
              <a:rPr lang="fr-FR" sz="1000" dirty="0">
                <a:latin typeface="Georgia" panose="02040502050405020303" pitchFamily="18" charset="0"/>
              </a:rPr>
              <a:t>.</a:t>
            </a:r>
          </a:p>
        </p:txBody>
      </p:sp>
    </p:spTree>
    <p:extLst>
      <p:ext uri="{BB962C8B-B14F-4D97-AF65-F5344CB8AC3E}">
        <p14:creationId xmlns:p14="http://schemas.microsoft.com/office/powerpoint/2010/main" val="2017870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585DC-E4F8-316E-127D-FC072765FF65}"/>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DF305069-8831-D7C7-D203-979383488BC5}"/>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00FA3B8B-3E74-6E32-50C0-BC37BF67CF30}"/>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EDBEEBBD-FECB-873C-6E7F-DD02A7757018}"/>
              </a:ext>
            </a:extLst>
          </p:cNvPr>
          <p:cNvSpPr txBox="1">
            <a:spLocks/>
          </p:cNvSpPr>
          <p:nvPr/>
        </p:nvSpPr>
        <p:spPr>
          <a:xfrm>
            <a:off x="153626" y="1260076"/>
            <a:ext cx="1912066" cy="4797824"/>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2 : AGREMENT, ORGANISATION DE LA PROFESSION ET CONDITIONS D’EXERCICE </a:t>
            </a: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Modalités d’octroi de l’agrément, organisation de la profession et les conditions d’exercices de l’activité de microfinance. </a:t>
            </a:r>
          </a:p>
          <a:p>
            <a:pPr marL="0" indent="0" algn="ctr">
              <a:lnSpc>
                <a:spcPct val="150000"/>
              </a:lnSpc>
              <a:buNone/>
            </a:pPr>
            <a:r>
              <a:rPr lang="fr-FR" sz="1600" kern="100" dirty="0">
                <a:solidFill>
                  <a:srgbClr val="FF0000"/>
                </a:solidFill>
                <a:latin typeface="Georgia" panose="02040502050405020303" pitchFamily="18" charset="0"/>
                <a:ea typeface="Calibri" panose="020F0502020204030204" pitchFamily="34" charset="0"/>
                <a:cs typeface="Times New Roman" panose="02020603050405020304" pitchFamily="18" charset="0"/>
              </a:rPr>
              <a:t>(Suite 3 et fin)</a:t>
            </a:r>
          </a:p>
        </p:txBody>
      </p:sp>
      <p:sp>
        <p:nvSpPr>
          <p:cNvPr id="6" name="Espace réservé du contenu 2">
            <a:extLst>
              <a:ext uri="{FF2B5EF4-FFF2-40B4-BE49-F238E27FC236}">
                <a16:creationId xmlns:a16="http://schemas.microsoft.com/office/drawing/2014/main" id="{F2BC21DC-C921-46D0-662C-BC94124E80D2}"/>
              </a:ext>
            </a:extLst>
          </p:cNvPr>
          <p:cNvSpPr txBox="1">
            <a:spLocks/>
          </p:cNvSpPr>
          <p:nvPr/>
        </p:nvSpPr>
        <p:spPr>
          <a:xfrm>
            <a:off x="2400308" y="90487"/>
            <a:ext cx="9266553" cy="6615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200000"/>
              </a:lnSpc>
              <a:spcBef>
                <a:spcPts val="0"/>
              </a:spcBef>
            </a:pPr>
            <a:r>
              <a:rPr lang="fr-FR" sz="1800" b="1" dirty="0">
                <a:latin typeface="Georgia" panose="02040502050405020303" pitchFamily="18" charset="0"/>
              </a:rPr>
              <a:t>Association professionnelle </a:t>
            </a:r>
            <a:r>
              <a:rPr lang="fr-FR" sz="1800" dirty="0">
                <a:latin typeface="Georgia" panose="02040502050405020303" pitchFamily="18" charset="0"/>
                <a:ea typeface="Calibri" panose="020F0502020204030204" pitchFamily="34" charset="0"/>
                <a:cs typeface="Times New Roman" panose="02020603050405020304" pitchFamily="18" charset="0"/>
              </a:rPr>
              <a:t>(</a:t>
            </a:r>
            <a:r>
              <a:rPr lang="fr-FR" sz="1800" b="1" dirty="0">
                <a:latin typeface="Georgia" panose="02040502050405020303" pitchFamily="18" charset="0"/>
                <a:ea typeface="Calibri" panose="020F0502020204030204" pitchFamily="34" charset="0"/>
                <a:cs typeface="Times New Roman" panose="02020603050405020304" pitchFamily="18" charset="0"/>
              </a:rPr>
              <a:t>Art. 27 à 29</a:t>
            </a:r>
            <a:r>
              <a:rPr lang="fr-FR" sz="1800" dirty="0">
                <a:latin typeface="Georgia" panose="02040502050405020303" pitchFamily="18" charset="0"/>
                <a:ea typeface="Calibri" panose="020F0502020204030204" pitchFamily="34" charset="0"/>
                <a:cs typeface="Times New Roman" panose="02020603050405020304" pitchFamily="18" charset="0"/>
              </a:rPr>
              <a:t>)</a:t>
            </a:r>
          </a:p>
          <a:p>
            <a:pPr lvl="1" algn="just">
              <a:lnSpc>
                <a:spcPct val="200000"/>
              </a:lnSpc>
              <a:spcBef>
                <a:spcPts val="0"/>
              </a:spcBef>
              <a:buFont typeface="Wingdings" panose="05000000000000000000" pitchFamily="2" charset="2"/>
              <a:buChar char="ü"/>
            </a:pPr>
            <a:r>
              <a:rPr lang="fr-FR" sz="1600" dirty="0">
                <a:latin typeface="Georgia" panose="02040502050405020303" pitchFamily="18" charset="0"/>
              </a:rPr>
              <a:t>Il est institué une </a:t>
            </a:r>
            <a:r>
              <a:rPr lang="fr-FR" sz="1600" dirty="0">
                <a:solidFill>
                  <a:srgbClr val="FF0000"/>
                </a:solidFill>
                <a:latin typeface="Georgia" panose="02040502050405020303" pitchFamily="18" charset="0"/>
              </a:rPr>
              <a:t>Association Professionnelle des IMF </a:t>
            </a:r>
            <a:r>
              <a:rPr lang="fr-FR" sz="1600" dirty="0">
                <a:latin typeface="Georgia" panose="02040502050405020303" pitchFamily="18" charset="0"/>
              </a:rPr>
              <a:t>sur le territoire national (Art. 27)</a:t>
            </a:r>
          </a:p>
          <a:p>
            <a:pPr lvl="1" algn="just">
              <a:lnSpc>
                <a:spcPct val="200000"/>
              </a:lnSpc>
              <a:spcBef>
                <a:spcPts val="0"/>
              </a:spcBef>
              <a:buFont typeface="Wingdings" panose="05000000000000000000" pitchFamily="2" charset="2"/>
              <a:buChar char="ü"/>
            </a:pPr>
            <a:r>
              <a:rPr lang="fr-FR" sz="1600" dirty="0">
                <a:latin typeface="Georgia" panose="02040502050405020303" pitchFamily="18" charset="0"/>
              </a:rPr>
              <a:t>Les IMF sont tenues, dans le </a:t>
            </a:r>
            <a:r>
              <a:rPr lang="fr-FR" sz="1600" b="1" dirty="0">
                <a:latin typeface="Georgia" panose="02040502050405020303" pitchFamily="18" charset="0"/>
              </a:rPr>
              <a:t>mois qui suit la délivrance de leur agrément</a:t>
            </a:r>
            <a:r>
              <a:rPr lang="fr-FR" sz="1600" dirty="0">
                <a:latin typeface="Georgia" panose="02040502050405020303" pitchFamily="18" charset="0"/>
              </a:rPr>
              <a:t>, d’adhérer à l'Association Professionnelle des IMF dans les conditions prévues par les statuts de ladite Association (Art. 29)</a:t>
            </a:r>
            <a:endParaRPr lang="fr-FR" sz="1400" b="1" dirty="0">
              <a:latin typeface="Georgia" panose="02040502050405020303" pitchFamily="18" charset="0"/>
            </a:endParaRPr>
          </a:p>
          <a:p>
            <a:pPr algn="just">
              <a:lnSpc>
                <a:spcPct val="200000"/>
              </a:lnSpc>
              <a:spcBef>
                <a:spcPts val="0"/>
              </a:spcBef>
            </a:pPr>
            <a:r>
              <a:rPr lang="fr-FR" sz="1800" b="1" dirty="0">
                <a:latin typeface="Georgia" panose="02040502050405020303" pitchFamily="18" charset="0"/>
              </a:rPr>
              <a:t>Conditions d’exercice (Art. 30 à 34)</a:t>
            </a:r>
          </a:p>
          <a:p>
            <a:pPr lvl="1" algn="just">
              <a:lnSpc>
                <a:spcPct val="150000"/>
              </a:lnSpc>
              <a:spcBef>
                <a:spcPts val="0"/>
              </a:spcBef>
              <a:buFont typeface="Wingdings" pitchFamily="2" charset="2"/>
              <a:buChar char="ü"/>
            </a:pPr>
            <a:r>
              <a:rPr lang="fr-FR" sz="1600" dirty="0">
                <a:latin typeface="Georgia" panose="02040502050405020303" pitchFamily="18" charset="0"/>
              </a:rPr>
              <a:t>Les fonds propres de base d'une institution de microfinance doivent, à tout moment, </a:t>
            </a:r>
            <a:r>
              <a:rPr lang="fr-FR" sz="1600" b="1" dirty="0">
                <a:solidFill>
                  <a:srgbClr val="FF0000"/>
                </a:solidFill>
                <a:latin typeface="Georgia" panose="02040502050405020303" pitchFamily="18" charset="0"/>
              </a:rPr>
              <a:t>être au moins égaux au capital social minimum</a:t>
            </a:r>
            <a:r>
              <a:rPr lang="fr-FR" sz="1600" dirty="0">
                <a:latin typeface="Georgia" panose="02040502050405020303" pitchFamily="18" charset="0"/>
              </a:rPr>
              <a:t>, …</a:t>
            </a:r>
          </a:p>
          <a:p>
            <a:pPr lvl="1" algn="just">
              <a:lnSpc>
                <a:spcPct val="150000"/>
              </a:lnSpc>
              <a:spcBef>
                <a:spcPts val="0"/>
              </a:spcBef>
              <a:buFont typeface="Wingdings" pitchFamily="2" charset="2"/>
              <a:buChar char="ü"/>
            </a:pPr>
            <a:r>
              <a:rPr lang="fr-FR" sz="1600" dirty="0">
                <a:latin typeface="Georgia" panose="02040502050405020303" pitchFamily="18" charset="0"/>
              </a:rPr>
              <a:t>Lorsqu’une institution de base se désaffilie, elle doit, dans le délai fixé par la Banque Centrale, se conformer au montant de capital social minimum ou intégrer un nouveau réseau.</a:t>
            </a:r>
          </a:p>
          <a:p>
            <a:pPr algn="just">
              <a:lnSpc>
                <a:spcPct val="200000"/>
              </a:lnSpc>
              <a:spcBef>
                <a:spcPts val="0"/>
              </a:spcBef>
            </a:pPr>
            <a:r>
              <a:rPr lang="fr-FR" sz="1800" b="1" dirty="0">
                <a:latin typeface="Georgia" panose="02040502050405020303" pitchFamily="18" charset="0"/>
              </a:rPr>
              <a:t>Constitution de la réserve générale (Art. 31)</a:t>
            </a:r>
            <a:endParaRPr lang="fr-FR" sz="1800" b="1" dirty="0">
              <a:latin typeface="Georgia" panose="02040502050405020303" pitchFamily="18" charset="0"/>
              <a:cs typeface="Times New Roman" panose="02020603050405020304" pitchFamily="18" charset="0"/>
            </a:endParaRPr>
          </a:p>
          <a:p>
            <a:pPr lvl="1" algn="just">
              <a:lnSpc>
                <a:spcPct val="200000"/>
              </a:lnSpc>
              <a:spcBef>
                <a:spcPts val="0"/>
              </a:spcBef>
              <a:buFont typeface="Wingdings" panose="05000000000000000000" pitchFamily="2" charset="2"/>
              <a:buChar char="ü"/>
            </a:pPr>
            <a:r>
              <a:rPr lang="fr-FR" sz="1600" dirty="0">
                <a:solidFill>
                  <a:srgbClr val="FF0000"/>
                </a:solidFill>
                <a:latin typeface="Georgia" panose="02040502050405020303" pitchFamily="18" charset="0"/>
              </a:rPr>
              <a:t>Les institutions de microfinance constituent une réserve générale</a:t>
            </a:r>
            <a:r>
              <a:rPr lang="fr-FR" sz="1600" dirty="0">
                <a:latin typeface="Georgia" panose="02040502050405020303" pitchFamily="18" charset="0"/>
              </a:rPr>
              <a:t>, …. </a:t>
            </a:r>
          </a:p>
          <a:p>
            <a:pPr lvl="2" algn="just">
              <a:lnSpc>
                <a:spcPct val="200000"/>
              </a:lnSpc>
              <a:spcBef>
                <a:spcPts val="0"/>
              </a:spcBef>
              <a:buFont typeface="Wingdings" pitchFamily="2" charset="2"/>
              <a:buChar char="§"/>
            </a:pPr>
            <a:r>
              <a:rPr lang="fr-FR" sz="1200" dirty="0">
                <a:latin typeface="Georgia" panose="02040502050405020303" pitchFamily="18" charset="0"/>
              </a:rPr>
              <a:t>Cette réserve générale peut servir à l'apurement des pertes, à condition d’utiliser au préalable toutes les autres réserves disponibles.</a:t>
            </a:r>
            <a:endParaRPr lang="fr-FR" sz="1000" b="1" dirty="0">
              <a:latin typeface="Georgia" panose="02040502050405020303" pitchFamily="18" charset="0"/>
            </a:endParaRPr>
          </a:p>
        </p:txBody>
      </p:sp>
    </p:spTree>
    <p:extLst>
      <p:ext uri="{BB962C8B-B14F-4D97-AF65-F5344CB8AC3E}">
        <p14:creationId xmlns:p14="http://schemas.microsoft.com/office/powerpoint/2010/main" val="2910810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421F1B-2DF8-250E-27B1-E036FB2F2E93}"/>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A14D1CC3-24C8-D082-C711-39A3367FAE84}"/>
              </a:ext>
            </a:extLst>
          </p:cNvPr>
          <p:cNvSpPr/>
          <p:nvPr/>
        </p:nvSpPr>
        <p:spPr>
          <a:xfrm>
            <a:off x="0" y="0"/>
            <a:ext cx="2219319" cy="6858000"/>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7FE439F0-1366-CC10-7D00-A6A80F92C10C}"/>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2ACA7791-462D-CC3A-CF3E-8253171716B8}"/>
              </a:ext>
            </a:extLst>
          </p:cNvPr>
          <p:cNvSpPr txBox="1">
            <a:spLocks/>
          </p:cNvSpPr>
          <p:nvPr/>
        </p:nvSpPr>
        <p:spPr>
          <a:xfrm>
            <a:off x="307258" y="512306"/>
            <a:ext cx="1912066" cy="479782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3 : </a:t>
            </a:r>
            <a:r>
              <a:rPr lang="fr-FR" sz="1800" b="1" dirty="0">
                <a:latin typeface="Georgia" panose="02040502050405020303" pitchFamily="18" charset="0"/>
              </a:rPr>
              <a:t>Gouvernance et contrôle interne</a:t>
            </a:r>
            <a:r>
              <a:rPr lang="fr-FR" sz="1800" b="1" kern="100" dirty="0">
                <a:latin typeface="Georgia" panose="02040502050405020303" pitchFamily="18" charset="0"/>
                <a:ea typeface="Calibri" panose="020F0502020204030204" pitchFamily="34" charset="0"/>
                <a:cs typeface="Times New Roman" panose="02020603050405020304" pitchFamily="18" charset="0"/>
              </a:rPr>
              <a:t> </a:t>
            </a: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Fonctions d’administrateur ou de dirigeant et les principes fondamentaux du dispositif de contrôle interne. </a:t>
            </a:r>
          </a:p>
        </p:txBody>
      </p:sp>
      <p:sp>
        <p:nvSpPr>
          <p:cNvPr id="6" name="Espace réservé du contenu 2">
            <a:extLst>
              <a:ext uri="{FF2B5EF4-FFF2-40B4-BE49-F238E27FC236}">
                <a16:creationId xmlns:a16="http://schemas.microsoft.com/office/drawing/2014/main" id="{489A4DC2-15D4-FAB6-8FF2-049180AE838C}"/>
              </a:ext>
            </a:extLst>
          </p:cNvPr>
          <p:cNvSpPr txBox="1">
            <a:spLocks/>
          </p:cNvSpPr>
          <p:nvPr/>
        </p:nvSpPr>
        <p:spPr>
          <a:xfrm>
            <a:off x="2400308" y="423862"/>
            <a:ext cx="9484434" cy="59864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200000"/>
              </a:lnSpc>
              <a:spcBef>
                <a:spcPts val="0"/>
              </a:spcBef>
            </a:pPr>
            <a:r>
              <a:rPr lang="fr-FR" sz="1800" dirty="0">
                <a:latin typeface="Georgia" panose="02040502050405020303" pitchFamily="18" charset="0"/>
              </a:rPr>
              <a:t>Ce titre 3 traite des questions relatives à :</a:t>
            </a:r>
          </a:p>
          <a:p>
            <a:pPr lvl="1" algn="just">
              <a:lnSpc>
                <a:spcPct val="150000"/>
              </a:lnSpc>
              <a:buFont typeface="Wingdings" pitchFamily="2" charset="2"/>
              <a:buChar char="ü"/>
            </a:pPr>
            <a:r>
              <a:rPr lang="fr-FR" sz="1400" b="1" kern="100" dirty="0">
                <a:solidFill>
                  <a:schemeClr val="accent1">
                    <a:lumMod val="50000"/>
                  </a:schemeClr>
                </a:solidFill>
                <a:latin typeface="Georgia" panose="02040502050405020303" pitchFamily="18" charset="0"/>
                <a:cs typeface="Times New Roman" panose="02020603050405020304" pitchFamily="18" charset="0"/>
              </a:rPr>
              <a:t>la transparence </a:t>
            </a:r>
            <a:r>
              <a:rPr lang="fr-FR" sz="1400" b="1" kern="100" dirty="0">
                <a:latin typeface="Georgia" panose="02040502050405020303" pitchFamily="18" charset="0"/>
                <a:cs typeface="Times New Roman" panose="02020603050405020304" pitchFamily="18" charset="0"/>
              </a:rPr>
              <a:t>: </a:t>
            </a:r>
            <a:r>
              <a:rPr lang="fr-FR" sz="1400" dirty="0">
                <a:latin typeface="Georgia" panose="02040502050405020303" pitchFamily="18" charset="0"/>
              </a:rPr>
              <a:t>les principes fondamentaux de la gouvernance, Protection des clients </a:t>
            </a:r>
          </a:p>
          <a:p>
            <a:pPr lvl="2" algn="just">
              <a:lnSpc>
                <a:spcPct val="150000"/>
              </a:lnSpc>
              <a:buFont typeface="Wingdings" pitchFamily="2" charset="2"/>
              <a:buChar char="§"/>
            </a:pPr>
            <a:r>
              <a:rPr lang="fr-FR" sz="1400" b="1" dirty="0">
                <a:solidFill>
                  <a:srgbClr val="C00000"/>
                </a:solidFill>
                <a:latin typeface="Georgia" panose="02040502050405020303" pitchFamily="18" charset="0"/>
              </a:rPr>
              <a:t>Art. 35 : Principes fondamentaux du dispositif de gouvernance des institutions de microfinance.</a:t>
            </a:r>
            <a:r>
              <a:rPr lang="fr-FR" sz="1400" b="1" dirty="0">
                <a:latin typeface="Georgia" panose="02040502050405020303" pitchFamily="18" charset="0"/>
              </a:rPr>
              <a:t> </a:t>
            </a:r>
            <a:r>
              <a:rPr lang="fr-FR" sz="1400" dirty="0">
                <a:latin typeface="Georgia" panose="02040502050405020303" pitchFamily="18" charset="0"/>
              </a:rPr>
              <a:t>Toute institution de microfinance met en place un dispositif de gouvernance adéquat tenant compte du principe de proportionnalité prévu à l’article 13</a:t>
            </a:r>
            <a:endParaRPr lang="fr-FR" sz="1400" b="1" kern="100" dirty="0">
              <a:effectLst/>
              <a:latin typeface="Georgia" panose="02040502050405020303" pitchFamily="18" charset="0"/>
              <a:ea typeface="Calibri" panose="020F0502020204030204" pitchFamily="34" charset="0"/>
              <a:cs typeface="Times New Roman" panose="02020603050405020304" pitchFamily="18" charset="0"/>
            </a:endParaRPr>
          </a:p>
          <a:p>
            <a:pPr lvl="1" algn="just">
              <a:lnSpc>
                <a:spcPct val="200000"/>
              </a:lnSpc>
              <a:spcBef>
                <a:spcPts val="0"/>
              </a:spcBef>
            </a:pPr>
            <a:endParaRPr lang="fr-FR" sz="500" b="1" kern="100" dirty="0">
              <a:latin typeface="Georgia" panose="02040502050405020303" pitchFamily="18" charset="0"/>
              <a:ea typeface="Calibri" panose="020F0502020204030204" pitchFamily="34" charset="0"/>
              <a:cs typeface="Times New Roman" panose="02020603050405020304" pitchFamily="18" charset="0"/>
            </a:endParaRPr>
          </a:p>
          <a:p>
            <a:pPr lvl="1" algn="just">
              <a:lnSpc>
                <a:spcPct val="150000"/>
              </a:lnSpc>
              <a:buFont typeface="Wingdings" pitchFamily="2" charset="2"/>
              <a:buChar char="ü"/>
            </a:pPr>
            <a:r>
              <a:rPr lang="fr-FR" sz="1400" b="1" kern="100" dirty="0">
                <a:solidFill>
                  <a:schemeClr val="accent1">
                    <a:lumMod val="50000"/>
                  </a:schemeClr>
                </a:solidFill>
                <a:latin typeface="Georgia" panose="02040502050405020303" pitchFamily="18" charset="0"/>
                <a:cs typeface="Times New Roman" panose="02020603050405020304" pitchFamily="18" charset="0"/>
              </a:rPr>
              <a:t>Conditions d’exercice des fonctions d’administrateur, de dirigeant et de membre du Conseil de Surveillance</a:t>
            </a:r>
            <a:r>
              <a:rPr lang="fr-FR" sz="1200" dirty="0">
                <a:latin typeface="Georgia" panose="02040502050405020303" pitchFamily="18" charset="0"/>
              </a:rPr>
              <a:t> </a:t>
            </a:r>
            <a:r>
              <a:rPr lang="fr-FR" sz="1400" dirty="0">
                <a:latin typeface="Georgia" panose="02040502050405020303" pitchFamily="18" charset="0"/>
              </a:rPr>
              <a:t>: Condition de nationalité, Qualité des administrateurs et dirigeants, prévention des conflits d'intérêts</a:t>
            </a:r>
          </a:p>
          <a:p>
            <a:pPr lvl="2" algn="just">
              <a:lnSpc>
                <a:spcPct val="150000"/>
              </a:lnSpc>
              <a:buFont typeface="Wingdings" pitchFamily="2" charset="2"/>
              <a:buChar char="§"/>
            </a:pPr>
            <a:r>
              <a:rPr lang="fr-FR" sz="1400" b="1" dirty="0">
                <a:solidFill>
                  <a:srgbClr val="C00000"/>
                </a:solidFill>
                <a:latin typeface="Georgia" panose="02040502050405020303" pitchFamily="18" charset="0"/>
              </a:rPr>
              <a:t>Arti. 44 : Formation académique et expérience professionnelle. </a:t>
            </a:r>
            <a:r>
              <a:rPr lang="fr-FR" sz="1400" dirty="0">
                <a:latin typeface="Georgia" panose="02040502050405020303" pitchFamily="18" charset="0"/>
              </a:rPr>
              <a:t>Les dirigeants, administrateurs et membres du Conseil de Surveillance des institutions de microfinance doivent justifier d’une formation et/ou d’une expérience professionnelle dont les niveaux et les domaines sont fixés par la Banque Centrale ou la Commission Bancaire</a:t>
            </a:r>
          </a:p>
          <a:p>
            <a:pPr lvl="2" algn="just">
              <a:lnSpc>
                <a:spcPct val="150000"/>
              </a:lnSpc>
              <a:buFont typeface="Wingdings" pitchFamily="2" charset="2"/>
              <a:buChar char="§"/>
            </a:pPr>
            <a:r>
              <a:rPr lang="fr-FR" sz="1400" b="1" dirty="0">
                <a:latin typeface="Georgia" panose="02040502050405020303" pitchFamily="18" charset="0"/>
              </a:rPr>
              <a:t>Art. 45 : interdiction de cumul, de fonction et mandat</a:t>
            </a:r>
          </a:p>
          <a:p>
            <a:pPr lvl="2" algn="just">
              <a:lnSpc>
                <a:spcPct val="150000"/>
              </a:lnSpc>
              <a:buFont typeface="Wingdings" pitchFamily="2" charset="2"/>
              <a:buChar char="§"/>
            </a:pPr>
            <a:r>
              <a:rPr lang="fr-FR" sz="1400" b="1" dirty="0">
                <a:latin typeface="Georgia" panose="02040502050405020303" pitchFamily="18" charset="0"/>
              </a:rPr>
              <a:t>Art. 46 : Incompatibilité avec toute fonction ministérielle ou assimilée des membres des organes délibérants, exécutifs ou du Conseil de surveillance des IMF</a:t>
            </a:r>
          </a:p>
          <a:p>
            <a:pPr marL="914400" lvl="2" indent="0" algn="just">
              <a:lnSpc>
                <a:spcPct val="150000"/>
              </a:lnSpc>
              <a:buNone/>
            </a:pPr>
            <a:endParaRPr lang="fr-FR" sz="500" b="1" dirty="0">
              <a:latin typeface="Georgia" panose="02040502050405020303" pitchFamily="18" charset="0"/>
            </a:endParaRPr>
          </a:p>
          <a:p>
            <a:pPr lvl="1" algn="just">
              <a:lnSpc>
                <a:spcPct val="150000"/>
              </a:lnSpc>
              <a:buFont typeface="Wingdings" pitchFamily="2" charset="2"/>
              <a:buChar char="ü"/>
            </a:pPr>
            <a:r>
              <a:rPr lang="fr-FR" sz="1400" b="1" kern="100" dirty="0">
                <a:solidFill>
                  <a:schemeClr val="accent1">
                    <a:lumMod val="50000"/>
                  </a:schemeClr>
                </a:solidFill>
                <a:latin typeface="Georgia" panose="02040502050405020303" pitchFamily="18" charset="0"/>
                <a:cs typeface="Times New Roman" panose="02020603050405020304" pitchFamily="18" charset="0"/>
              </a:rPr>
              <a:t>Contrôle interne </a:t>
            </a:r>
            <a:r>
              <a:rPr lang="fr-FR" sz="1200" i="1" dirty="0">
                <a:latin typeface="Georgia" panose="02040502050405020303" pitchFamily="18" charset="0"/>
              </a:rPr>
              <a:t>: </a:t>
            </a:r>
            <a:r>
              <a:rPr lang="fr-FR" sz="1400" i="1" dirty="0">
                <a:latin typeface="Georgia" panose="02040502050405020303" pitchFamily="18" charset="0"/>
              </a:rPr>
              <a:t>A</a:t>
            </a:r>
            <a:r>
              <a:rPr lang="fr-FR" sz="1400" dirty="0">
                <a:latin typeface="Georgia" panose="02040502050405020303" pitchFamily="18" charset="0"/>
              </a:rPr>
              <a:t>udit, conformité, lutte contre le blanchiment d'argent.</a:t>
            </a:r>
          </a:p>
        </p:txBody>
      </p:sp>
    </p:spTree>
    <p:extLst>
      <p:ext uri="{BB962C8B-B14F-4D97-AF65-F5344CB8AC3E}">
        <p14:creationId xmlns:p14="http://schemas.microsoft.com/office/powerpoint/2010/main" val="4156277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BA6F19-BE6C-86A0-0CF3-72687EEA70F2}"/>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A0313D1B-B61D-444E-108E-99BD05BDF27A}"/>
              </a:ext>
            </a:extLst>
          </p:cNvPr>
          <p:cNvSpPr/>
          <p:nvPr/>
        </p:nvSpPr>
        <p:spPr>
          <a:xfrm>
            <a:off x="0" y="0"/>
            <a:ext cx="2219319"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 name="Connecteur droit 1">
            <a:extLst>
              <a:ext uri="{FF2B5EF4-FFF2-40B4-BE49-F238E27FC236}">
                <a16:creationId xmlns:a16="http://schemas.microsoft.com/office/drawing/2014/main" id="{422C84EF-4559-52DA-BB1A-B8B79A86E552}"/>
              </a:ext>
            </a:extLst>
          </p:cNvPr>
          <p:cNvCxnSpPr>
            <a:cxnSpLocks/>
          </p:cNvCxnSpPr>
          <p:nvPr/>
        </p:nvCxnSpPr>
        <p:spPr>
          <a:xfrm>
            <a:off x="2219319" y="0"/>
            <a:ext cx="0" cy="6858000"/>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
        <p:nvSpPr>
          <p:cNvPr id="11" name="Espace réservé du contenu 2">
            <a:extLst>
              <a:ext uri="{FF2B5EF4-FFF2-40B4-BE49-F238E27FC236}">
                <a16:creationId xmlns:a16="http://schemas.microsoft.com/office/drawing/2014/main" id="{F9989C8F-9F44-BDB7-B927-CB950A741BCF}"/>
              </a:ext>
            </a:extLst>
          </p:cNvPr>
          <p:cNvSpPr txBox="1">
            <a:spLocks/>
          </p:cNvSpPr>
          <p:nvPr/>
        </p:nvSpPr>
        <p:spPr>
          <a:xfrm>
            <a:off x="153626" y="1260076"/>
            <a:ext cx="1912066" cy="479782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1800" b="1" kern="100" dirty="0">
                <a:latin typeface="Georgia" panose="02040502050405020303" pitchFamily="18" charset="0"/>
                <a:ea typeface="Calibri" panose="020F0502020204030204" pitchFamily="34" charset="0"/>
                <a:cs typeface="Times New Roman" panose="02020603050405020304" pitchFamily="18" charset="0"/>
              </a:rPr>
              <a:t>TITRE 4 </a:t>
            </a:r>
            <a:r>
              <a:rPr lang="fr-FR" sz="1800" b="1" dirty="0">
                <a:latin typeface="Georgia" panose="02040502050405020303" pitchFamily="18" charset="0"/>
              </a:rPr>
              <a:t>:  </a:t>
            </a:r>
            <a:r>
              <a:rPr lang="fr-FR" sz="1800" b="1" kern="100" dirty="0">
                <a:latin typeface="Georgia" panose="02040502050405020303" pitchFamily="18" charset="0"/>
                <a:ea typeface="Calibri" panose="020F0502020204030204" pitchFamily="34" charset="0"/>
                <a:cs typeface="Times New Roman" panose="02020603050405020304" pitchFamily="18" charset="0"/>
              </a:rPr>
              <a:t>FINANCE ISLAMIQUE </a:t>
            </a:r>
          </a:p>
          <a:p>
            <a:pPr marL="0" indent="0" algn="ctr">
              <a:lnSpc>
                <a:spcPct val="150000"/>
              </a:lnSpc>
              <a:buNone/>
            </a:pPr>
            <a:r>
              <a:rPr lang="fr-FR" sz="1600"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Modalités d’exercice et les instances de conformité qui encadrent l’activité. </a:t>
            </a:r>
            <a:endParaRPr lang="fr-FR" sz="1600" kern="100" dirty="0">
              <a:solidFill>
                <a:srgbClr val="FF000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6" name="Espace réservé du contenu 2">
            <a:extLst>
              <a:ext uri="{FF2B5EF4-FFF2-40B4-BE49-F238E27FC236}">
                <a16:creationId xmlns:a16="http://schemas.microsoft.com/office/drawing/2014/main" id="{0CFF2A95-A463-E67A-0CFF-A1E0810C686A}"/>
              </a:ext>
            </a:extLst>
          </p:cNvPr>
          <p:cNvSpPr txBox="1">
            <a:spLocks/>
          </p:cNvSpPr>
          <p:nvPr/>
        </p:nvSpPr>
        <p:spPr>
          <a:xfrm>
            <a:off x="2400308" y="90487"/>
            <a:ext cx="9266553" cy="66151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50000"/>
              </a:lnSpc>
              <a:buSzPct val="100000"/>
              <a:tabLst>
                <a:tab pos="457200" algn="l"/>
              </a:tabLst>
            </a:pPr>
            <a:r>
              <a:rPr lang="fr-FR" sz="2000" b="1" dirty="0">
                <a:latin typeface="Georgia" panose="02040502050405020303" pitchFamily="18" charset="0"/>
              </a:rPr>
              <a:t>Article 54 : Entités autorisées</a:t>
            </a:r>
          </a:p>
          <a:p>
            <a:pPr lvl="1" algn="just">
              <a:lnSpc>
                <a:spcPct val="150000"/>
              </a:lnSpc>
              <a:buSzPts val="1000"/>
              <a:buFont typeface="Wingdings" pitchFamily="2" charset="2"/>
              <a:buChar char="ü"/>
              <a:tabLst>
                <a:tab pos="457200" algn="l"/>
              </a:tabLst>
            </a:pPr>
            <a:r>
              <a:rPr lang="fr-FR" sz="1600" dirty="0">
                <a:latin typeface="Georgia" panose="02040502050405020303" pitchFamily="18" charset="0"/>
              </a:rPr>
              <a:t>Les institutions de microfinance peuvent exercer l'activité de finance islamique, soit à titre exclusif, soit à travers une branche dédiée.</a:t>
            </a:r>
          </a:p>
          <a:p>
            <a:pPr lvl="1" algn="just">
              <a:lnSpc>
                <a:spcPct val="150000"/>
              </a:lnSpc>
              <a:buSzPts val="1000"/>
              <a:buFont typeface="Wingdings" pitchFamily="2" charset="2"/>
              <a:buChar char="ü"/>
              <a:tabLst>
                <a:tab pos="457200" algn="l"/>
              </a:tabLst>
            </a:pPr>
            <a:r>
              <a:rPr lang="fr-FR" sz="1600" dirty="0">
                <a:latin typeface="Georgia" panose="02040502050405020303" pitchFamily="18" charset="0"/>
              </a:rPr>
              <a:t>Les activités de finance islamique sont exercées dans le respect des limites et conditions fixées par l'agrément ainsi que des avis et certificats de conformité émis par les instances de conformité visées aux articles 58 et 59. </a:t>
            </a:r>
          </a:p>
          <a:p>
            <a:pPr marL="457200" lvl="1" indent="0" algn="just">
              <a:lnSpc>
                <a:spcPct val="150000"/>
              </a:lnSpc>
              <a:buSzPts val="1000"/>
              <a:buNone/>
              <a:tabLst>
                <a:tab pos="457200" algn="l"/>
              </a:tabLst>
            </a:pPr>
            <a:endParaRPr lang="fr-FR" sz="1600" dirty="0">
              <a:latin typeface="Georgia" panose="02040502050405020303" pitchFamily="18" charset="0"/>
            </a:endParaRPr>
          </a:p>
          <a:p>
            <a:pPr algn="just">
              <a:lnSpc>
                <a:spcPct val="150000"/>
              </a:lnSpc>
              <a:spcBef>
                <a:spcPts val="0"/>
              </a:spcBef>
            </a:pPr>
            <a:r>
              <a:rPr lang="fr-FR" sz="1800" b="1" dirty="0">
                <a:latin typeface="Georgia" panose="02040502050405020303" pitchFamily="18" charset="0"/>
              </a:rPr>
              <a:t>Article 56 : Opérations de finance islamique : </a:t>
            </a:r>
            <a:r>
              <a:rPr lang="fr-FR" sz="1800" dirty="0">
                <a:latin typeface="Georgia" panose="02040502050405020303" pitchFamily="18" charset="0"/>
              </a:rPr>
              <a:t>Les opérations de finance islamique sont celles exercées par les institutions de microfinance dans le respect :</a:t>
            </a:r>
          </a:p>
          <a:p>
            <a:pPr lvl="1" algn="just">
              <a:lnSpc>
                <a:spcPct val="150000"/>
              </a:lnSpc>
              <a:buFont typeface="Wingdings" pitchFamily="2" charset="2"/>
              <a:buChar char="ü"/>
            </a:pPr>
            <a:r>
              <a:rPr lang="fr-FR" sz="1600" dirty="0">
                <a:latin typeface="Georgia" panose="02040502050405020303" pitchFamily="18" charset="0"/>
              </a:rPr>
              <a:t>des principes et règles de la finance islamique, notamment </a:t>
            </a:r>
            <a:r>
              <a:rPr lang="fr-FR" sz="1600" dirty="0">
                <a:solidFill>
                  <a:srgbClr val="C00000"/>
                </a:solidFill>
                <a:latin typeface="Georgia" panose="02040502050405020303" pitchFamily="18" charset="0"/>
              </a:rPr>
              <a:t>l’interdiction de perception et/ou de versement d’intérêt, la prohibition de l’incertitude et de la spéculation ainsi que l’obligation d’adosser le financement à des actifs tangibles </a:t>
            </a:r>
            <a:r>
              <a:rPr lang="fr-FR" sz="1600" dirty="0">
                <a:latin typeface="Georgia" panose="02040502050405020303" pitchFamily="18" charset="0"/>
              </a:rPr>
              <a:t>;</a:t>
            </a:r>
          </a:p>
          <a:p>
            <a:pPr lvl="1" algn="just">
              <a:lnSpc>
                <a:spcPct val="150000"/>
              </a:lnSpc>
              <a:buFont typeface="Wingdings" pitchFamily="2" charset="2"/>
              <a:buChar char="ü"/>
            </a:pPr>
            <a:r>
              <a:rPr lang="fr-FR" sz="1600" dirty="0">
                <a:latin typeface="Georgia" panose="02040502050405020303" pitchFamily="18" charset="0"/>
              </a:rPr>
              <a:t>des limites et conditions fixées par l’agrément ;</a:t>
            </a:r>
          </a:p>
          <a:p>
            <a:pPr lvl="1" algn="just">
              <a:lnSpc>
                <a:spcPct val="150000"/>
              </a:lnSpc>
              <a:buFont typeface="Wingdings" pitchFamily="2" charset="2"/>
              <a:buChar char="ü"/>
            </a:pPr>
            <a:r>
              <a:rPr lang="fr-FR" sz="1600" dirty="0">
                <a:latin typeface="Georgia" panose="02040502050405020303" pitchFamily="18" charset="0"/>
              </a:rPr>
              <a:t>des avis et certificats de conformité émis par les instances de conformité visées aux articles 58 et 59.</a:t>
            </a:r>
            <a:endParaRPr lang="fr-FR" sz="700" b="1" dirty="0">
              <a:latin typeface="Georgia" panose="02040502050405020303" pitchFamily="18" charset="0"/>
            </a:endParaRPr>
          </a:p>
        </p:txBody>
      </p:sp>
    </p:spTree>
    <p:extLst>
      <p:ext uri="{BB962C8B-B14F-4D97-AF65-F5344CB8AC3E}">
        <p14:creationId xmlns:p14="http://schemas.microsoft.com/office/powerpoint/2010/main" val="36038026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3017</TotalTime>
  <Words>3275</Words>
  <Application>Microsoft Macintosh PowerPoint</Application>
  <PresentationFormat>Grand écran</PresentationFormat>
  <Paragraphs>290</Paragraphs>
  <Slides>21</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21</vt:i4>
      </vt:variant>
    </vt:vector>
  </HeadingPairs>
  <TitlesOfParts>
    <vt:vector size="28" baseType="lpstr">
      <vt:lpstr>Aptos</vt:lpstr>
      <vt:lpstr>Arial</vt:lpstr>
      <vt:lpstr>Calibri</vt:lpstr>
      <vt:lpstr>Calibri Light</vt:lpstr>
      <vt:lpstr>Georgia</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Daouda Romaric SOUBEROU</cp:lastModifiedBy>
  <cp:revision>32</cp:revision>
  <dcterms:created xsi:type="dcterms:W3CDTF">2025-04-16T16:15:33Z</dcterms:created>
  <dcterms:modified xsi:type="dcterms:W3CDTF">2025-04-26T12:08:43Z</dcterms:modified>
</cp:coreProperties>
</file>