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0.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81" r:id="rId2"/>
    <p:sldId id="296" r:id="rId3"/>
    <p:sldId id="297" r:id="rId4"/>
    <p:sldId id="298" r:id="rId5"/>
    <p:sldId id="273" r:id="rId6"/>
    <p:sldId id="299" r:id="rId7"/>
    <p:sldId id="293" r:id="rId8"/>
    <p:sldId id="271" r:id="rId9"/>
    <p:sldId id="278" r:id="rId10"/>
    <p:sldId id="277" r:id="rId11"/>
    <p:sldId id="313" r:id="rId12"/>
    <p:sldId id="276" r:id="rId13"/>
    <p:sldId id="300" r:id="rId14"/>
    <p:sldId id="303" r:id="rId15"/>
    <p:sldId id="304" r:id="rId16"/>
    <p:sldId id="305" r:id="rId17"/>
    <p:sldId id="312" r:id="rId18"/>
    <p:sldId id="309" r:id="rId19"/>
    <p:sldId id="308" r:id="rId20"/>
    <p:sldId id="270" r:id="rId21"/>
  </p:sldIdLst>
  <p:sldSz cx="12192000" cy="6858000"/>
  <p:notesSz cx="6797675" cy="9928225"/>
  <p:defaultTextStyle>
    <a:defPPr>
      <a:defRPr lang="fr-BJ"/>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493"/>
    <a:srgbClr val="784379"/>
    <a:srgbClr val="C319FF"/>
    <a:srgbClr val="274F91"/>
    <a:srgbClr val="261C62"/>
    <a:srgbClr val="C99B29"/>
    <a:srgbClr val="9900CC"/>
    <a:srgbClr val="9F3182"/>
    <a:srgbClr val="0C6C76"/>
    <a:srgbClr val="BF85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08" autoAdjust="0"/>
    <p:restoredTop sz="94658"/>
  </p:normalViewPr>
  <p:slideViewPr>
    <p:cSldViewPr snapToGrid="0">
      <p:cViewPr varScale="1">
        <p:scale>
          <a:sx n="101" d="100"/>
          <a:sy n="101" d="100"/>
        </p:scale>
        <p:origin x="684" y="108"/>
      </p:cViewPr>
      <p:guideLst>
        <p:guide orient="horz" pos="2137"/>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2" d="100"/>
          <a:sy n="52" d="100"/>
        </p:scale>
        <p:origin x="28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image" Target="../media/image3.jpeg"/><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oleObject" Target="file:///C:\Users\Erneste%20B.%20AGBANDA\Desktop\ANSSFD\Pr&#233;sentation%20POWER%20POINT\Cr&#233;dits%20octroy&#233;s%20et%20PIB.xlsx" TargetMode="External"/></Relationships>
</file>

<file path=ppt/charts/_rels/chart11.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E:\Base%20PAR%20&#224;%2090jr.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HP%20ELITEBOOK\Desktop\Statistiques%20NTCM_042024%20Revu.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HP%20ELITEBOOK\Desktop\Statistiques%20NTCM_042024%20Revu.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Erneste%20B.%20AGBANDA\Desktop\ANSSFD\factsheet\factsheet\Statistiques%20NTCM_042024%20Revu.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Erneste%20B.%20AGBANDA\Desktop\ANSSFD\Pr&#233;sentation%20POWER%20POINT\Cr&#233;dits%20octroy&#233;s%20et%20PIB.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027091782066878E-2"/>
          <c:y val="0.20044324347339035"/>
          <c:w val="0.94994581643586629"/>
          <c:h val="0.70007289512571669"/>
        </c:manualLayout>
      </c:layout>
      <c:lineChart>
        <c:grouping val="standard"/>
        <c:varyColors val="0"/>
        <c:ser>
          <c:idx val="0"/>
          <c:order val="0"/>
          <c:tx>
            <c:strRef>
              <c:f>situation!$H$1</c:f>
              <c:strCache>
                <c:ptCount val="1"/>
                <c:pt idx="0">
                  <c:v>Nombre de points de services</c:v>
                </c:pt>
              </c:strCache>
            </c:strRef>
          </c:tx>
          <c:spPr>
            <a:ln w="28575" cap="rnd">
              <a:solidFill>
                <a:schemeClr val="accent1"/>
              </a:solidFill>
              <a:round/>
            </a:ln>
            <a:effectLst/>
          </c:spPr>
          <c:marker>
            <c:symbol val="diamond"/>
            <c:size val="6"/>
            <c:spPr>
              <a:solidFill>
                <a:schemeClr val="accent1">
                  <a:lumMod val="75000"/>
                </a:schemeClr>
              </a:solidFill>
              <a:ln w="28575">
                <a:solidFill>
                  <a:schemeClr val="accent1"/>
                </a:solidFill>
                <a:round/>
              </a:ln>
              <a:effectLst/>
            </c:spPr>
          </c:marker>
          <c:dLbls>
            <c:dLbl>
              <c:idx val="12"/>
              <c:tx>
                <c:rich>
                  <a:bodyPr rot="0" spcFirstLastPara="1" vertOverflow="ellipsis" vert="horz" wrap="square" anchor="ctr" anchorCtr="1"/>
                  <a:lstStyle/>
                  <a:p>
                    <a:pPr>
                      <a:defRPr sz="1050" b="1" i="0" u="none" strike="noStrike" kern="1200" baseline="0">
                        <a:solidFill>
                          <a:schemeClr val="tx1"/>
                        </a:solidFill>
                        <a:latin typeface="Aptos" panose="020B0004020202020204" pitchFamily="34" charset="0"/>
                        <a:ea typeface="+mn-ea"/>
                        <a:cs typeface="+mn-cs"/>
                      </a:defRPr>
                    </a:pPr>
                    <a:r>
                      <a:rPr lang="en-US" dirty="0"/>
                      <a:t>924</a:t>
                    </a:r>
                  </a:p>
                </c:rich>
              </c:tx>
              <c:spPr>
                <a:noFill/>
                <a:ln>
                  <a:noFill/>
                </a:ln>
                <a:effectLst/>
              </c:spPr>
              <c:txPr>
                <a:bodyPr rot="0" spcFirstLastPara="1" vertOverflow="ellipsis" vert="horz" wrap="square" anchor="ctr" anchorCtr="1"/>
                <a:lstStyle/>
                <a:p>
                  <a:pPr>
                    <a:defRPr sz="1050" b="1"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FAAE-4259-807C-A747CDC7F74F}"/>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situation!$G$2:$G$14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situation!$H$2:$H$14</c:f>
              <c:numCache>
                <c:formatCode>General</c:formatCode>
                <c:ptCount val="13"/>
                <c:pt idx="0">
                  <c:v>482</c:v>
                </c:pt>
                <c:pt idx="1">
                  <c:v>501</c:v>
                </c:pt>
                <c:pt idx="2">
                  <c:v>579</c:v>
                </c:pt>
                <c:pt idx="3">
                  <c:v>628</c:v>
                </c:pt>
                <c:pt idx="4">
                  <c:v>668</c:v>
                </c:pt>
                <c:pt idx="5">
                  <c:v>672</c:v>
                </c:pt>
                <c:pt idx="6">
                  <c:v>675</c:v>
                </c:pt>
                <c:pt idx="7">
                  <c:v>689</c:v>
                </c:pt>
                <c:pt idx="8">
                  <c:v>711</c:v>
                </c:pt>
                <c:pt idx="9">
                  <c:v>696</c:v>
                </c:pt>
                <c:pt idx="10">
                  <c:v>795</c:v>
                </c:pt>
                <c:pt idx="11">
                  <c:v>828</c:v>
                </c:pt>
                <c:pt idx="12">
                  <c:v>927</c:v>
                </c:pt>
              </c:numCache>
            </c:numRef>
          </c:val>
          <c:smooth val="0"/>
          <c:extLst>
            <c:ext xmlns:c16="http://schemas.microsoft.com/office/drawing/2014/chart" uri="{C3380CC4-5D6E-409C-BE32-E72D297353CC}">
              <c16:uniqueId val="{00000000-FAAE-4259-807C-A747CDC7F74F}"/>
            </c:ext>
          </c:extLst>
        </c:ser>
        <c:dLbls>
          <c:dLblPos val="t"/>
          <c:showLegendKey val="0"/>
          <c:showVal val="1"/>
          <c:showCatName val="0"/>
          <c:showSerName val="0"/>
          <c:showPercent val="0"/>
          <c:showBubbleSize val="0"/>
        </c:dLbls>
        <c:marker val="1"/>
        <c:smooth val="0"/>
        <c:axId val="543759456"/>
        <c:axId val="543759816"/>
      </c:lineChart>
      <c:catAx>
        <c:axId val="54375945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cap="all" spc="120" normalizeH="0" baseline="0">
                <a:solidFill>
                  <a:schemeClr val="tx1"/>
                </a:solidFill>
                <a:latin typeface="Aptos" panose="020B0004020202020204" pitchFamily="34" charset="0"/>
                <a:ea typeface="+mn-ea"/>
                <a:cs typeface="+mn-cs"/>
              </a:defRPr>
            </a:pPr>
            <a:endParaRPr lang="fr-FR"/>
          </a:p>
        </c:txPr>
        <c:crossAx val="543759816"/>
        <c:crosses val="autoZero"/>
        <c:auto val="1"/>
        <c:lblAlgn val="ctr"/>
        <c:lblOffset val="100"/>
        <c:noMultiLvlLbl val="0"/>
      </c:catAx>
      <c:valAx>
        <c:axId val="543759816"/>
        <c:scaling>
          <c:orientation val="minMax"/>
          <c:min val="350"/>
        </c:scaling>
        <c:delete val="1"/>
        <c:axPos val="l"/>
        <c:numFmt formatCode="General" sourceLinked="1"/>
        <c:majorTickMark val="out"/>
        <c:minorTickMark val="none"/>
        <c:tickLblPos val="nextTo"/>
        <c:crossAx val="543759456"/>
        <c:crosses val="autoZero"/>
        <c:crossBetween val="between"/>
      </c:valAx>
      <c:spPr>
        <a:noFill/>
        <a:ln>
          <a:noFill/>
        </a:ln>
        <a:effectLst/>
      </c:spPr>
    </c:plotArea>
    <c:plotVisOnly val="1"/>
    <c:dispBlanksAs val="gap"/>
    <c:showDLblsOverMax val="0"/>
  </c:chart>
  <c:spPr>
    <a:noFill/>
    <a:ln>
      <a:noFill/>
    </a:ln>
    <a:effectLst/>
  </c:spPr>
  <c:txPr>
    <a:bodyPr/>
    <a:lstStyle/>
    <a:p>
      <a:pPr>
        <a:defRPr sz="1050">
          <a:solidFill>
            <a:schemeClr val="tx1"/>
          </a:solidFill>
          <a:latin typeface="Aptos" panose="020B0004020202020204" pitchFamily="34"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803368328958878E-2"/>
          <c:y val="0.29166666666666669"/>
          <c:w val="0.95303915135608064"/>
          <c:h val="0.60952901720618247"/>
        </c:manualLayout>
      </c:layout>
      <c:lineChart>
        <c:grouping val="standard"/>
        <c:varyColors val="0"/>
        <c:ser>
          <c:idx val="0"/>
          <c:order val="0"/>
          <c:tx>
            <c:strRef>
              <c:f>Feuil1!$K$1</c:f>
              <c:strCache>
                <c:ptCount val="1"/>
                <c:pt idx="0">
                  <c:v>Part des crédits octroyés part les SFD dans le secteur bancaire </c:v>
                </c:pt>
              </c:strCache>
            </c:strRef>
          </c:tx>
          <c:spPr>
            <a:ln w="28575" cap="rnd">
              <a:solidFill>
                <a:schemeClr val="accent2">
                  <a:lumMod val="75000"/>
                </a:schemeClr>
              </a:solidFill>
              <a:round/>
            </a:ln>
            <a:effectLst/>
          </c:spPr>
          <c:marker>
            <c:symbol val="diamond"/>
            <c:size val="6"/>
            <c:spPr>
              <a:blipFill>
                <a:blip xmlns:r="http://schemas.openxmlformats.org/officeDocument/2006/relationships" r:embed="rId3"/>
                <a:tile tx="0" ty="0" sx="100000" sy="100000" flip="none" algn="tl"/>
              </a:blipFill>
              <a:ln w="28575">
                <a:solidFill>
                  <a:schemeClr val="accent2">
                    <a:lumMod val="75000"/>
                  </a:schemeClr>
                </a:solidFill>
                <a:round/>
              </a:ln>
              <a:effectLst/>
            </c:spPr>
          </c:marker>
          <c:dLbls>
            <c:dLbl>
              <c:idx val="2"/>
              <c:layout>
                <c:manualLayout>
                  <c:x val="-4.6891678458087824E-2"/>
                  <c:y val="-9.18470834499854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D80-4843-8FA4-33E3BFE08E42}"/>
                </c:ext>
              </c:extLst>
            </c:dLbl>
            <c:dLbl>
              <c:idx val="3"/>
              <c:layout>
                <c:manualLayout>
                  <c:x val="-2.1812842590002861E-2"/>
                  <c:y val="4.94333024939140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D80-4843-8FA4-33E3BFE08E42}"/>
                </c:ext>
              </c:extLst>
            </c:dLbl>
            <c:dLbl>
              <c:idx val="7"/>
              <c:layout>
                <c:manualLayout>
                  <c:x val="-6.2850937646869165E-2"/>
                  <c:y val="6.709335073690143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D80-4843-8FA4-33E3BFE08E42}"/>
                </c:ext>
              </c:extLst>
            </c:dLbl>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Feuil1!$J$2:$J$12</c:f>
              <c:numCache>
                <c:formatCode>General</c:formatCode>
                <c:ptCount val="11"/>
                <c:pt idx="0">
                  <c:v>2012</c:v>
                </c:pt>
                <c:pt idx="1">
                  <c:v>2013</c:v>
                </c:pt>
                <c:pt idx="2">
                  <c:v>2014</c:v>
                </c:pt>
                <c:pt idx="3">
                  <c:v>2015</c:v>
                </c:pt>
                <c:pt idx="4">
                  <c:v>2016</c:v>
                </c:pt>
                <c:pt idx="5">
                  <c:v>2017</c:v>
                </c:pt>
                <c:pt idx="6">
                  <c:v>2018</c:v>
                </c:pt>
                <c:pt idx="7">
                  <c:v>2019</c:v>
                </c:pt>
                <c:pt idx="8">
                  <c:v>2020</c:v>
                </c:pt>
                <c:pt idx="9">
                  <c:v>2021</c:v>
                </c:pt>
                <c:pt idx="10">
                  <c:v>2022</c:v>
                </c:pt>
              </c:numCache>
            </c:numRef>
          </c:cat>
          <c:val>
            <c:numRef>
              <c:f>Feuil1!$K$2:$K$12</c:f>
              <c:numCache>
                <c:formatCode>0.00%</c:formatCode>
                <c:ptCount val="11"/>
                <c:pt idx="0">
                  <c:v>1.6749349965703715E-2</c:v>
                </c:pt>
                <c:pt idx="1">
                  <c:v>1.2613944551884646E-2</c:v>
                </c:pt>
                <c:pt idx="2">
                  <c:v>6.0569082572650718E-3</c:v>
                </c:pt>
                <c:pt idx="3">
                  <c:v>9.1652707425426503E-3</c:v>
                </c:pt>
                <c:pt idx="4">
                  <c:v>2.0085850572677623E-2</c:v>
                </c:pt>
                <c:pt idx="5">
                  <c:v>2.1822250685212766E-2</c:v>
                </c:pt>
                <c:pt idx="6">
                  <c:v>2.4995293751946583E-2</c:v>
                </c:pt>
                <c:pt idx="7">
                  <c:v>9.9603811710349335E-3</c:v>
                </c:pt>
                <c:pt idx="8">
                  <c:v>1.8029574442637634E-2</c:v>
                </c:pt>
                <c:pt idx="9">
                  <c:v>1.7246218902895405E-2</c:v>
                </c:pt>
                <c:pt idx="10">
                  <c:v>1.4783177484277963E-2</c:v>
                </c:pt>
              </c:numCache>
            </c:numRef>
          </c:val>
          <c:smooth val="0"/>
          <c:extLst>
            <c:ext xmlns:c16="http://schemas.microsoft.com/office/drawing/2014/chart" uri="{C3380CC4-5D6E-409C-BE32-E72D297353CC}">
              <c16:uniqueId val="{00000000-8D80-4843-8FA4-33E3BFE08E42}"/>
            </c:ext>
          </c:extLst>
        </c:ser>
        <c:dLbls>
          <c:dLblPos val="t"/>
          <c:showLegendKey val="0"/>
          <c:showVal val="1"/>
          <c:showCatName val="0"/>
          <c:showSerName val="0"/>
          <c:showPercent val="0"/>
          <c:showBubbleSize val="0"/>
        </c:dLbls>
        <c:marker val="1"/>
        <c:smooth val="0"/>
        <c:axId val="593826856"/>
        <c:axId val="593819656"/>
      </c:lineChart>
      <c:catAx>
        <c:axId val="59382685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solidFill>
                <a:latin typeface="Aptos" panose="020B0004020202020204" pitchFamily="34" charset="0"/>
                <a:ea typeface="+mn-ea"/>
                <a:cs typeface="+mn-cs"/>
              </a:defRPr>
            </a:pPr>
            <a:endParaRPr lang="fr-FR"/>
          </a:p>
        </c:txPr>
        <c:crossAx val="593819656"/>
        <c:crosses val="autoZero"/>
        <c:auto val="1"/>
        <c:lblAlgn val="ctr"/>
        <c:lblOffset val="100"/>
        <c:noMultiLvlLbl val="0"/>
      </c:catAx>
      <c:valAx>
        <c:axId val="593819656"/>
        <c:scaling>
          <c:orientation val="minMax"/>
          <c:min val="3.0000000000000009E-3"/>
        </c:scaling>
        <c:delete val="1"/>
        <c:axPos val="l"/>
        <c:numFmt formatCode="0.00%" sourceLinked="1"/>
        <c:majorTickMark val="out"/>
        <c:minorTickMark val="none"/>
        <c:tickLblPos val="nextTo"/>
        <c:crossAx val="593826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latin typeface="Aptos" panose="020B0004020202020204" pitchFamily="34" charset="0"/>
        </a:defRPr>
      </a:pPr>
      <a:endParaRPr lang="fr-FR"/>
    </a:p>
  </c:txPr>
  <c:externalData r:id="rId4">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246374653842718E-3"/>
          <c:y val="2.3160780956002266E-2"/>
          <c:w val="0.97435711996499208"/>
          <c:h val="0.84570862187426343"/>
        </c:manualLayout>
      </c:layout>
      <c:barChart>
        <c:barDir val="col"/>
        <c:grouping val="clustered"/>
        <c:varyColors val="0"/>
        <c:ser>
          <c:idx val="0"/>
          <c:order val="0"/>
          <c:spPr>
            <a:solidFill>
              <a:schemeClr val="accent1"/>
            </a:solidFill>
            <a:ln>
              <a:noFill/>
            </a:ln>
            <a:effectLst/>
          </c:spPr>
          <c:invertIfNegative val="0"/>
          <c:dLbls>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1-DE7F-4D82-B756-E614B56EA655}"/>
                </c:ext>
              </c:extLst>
            </c:dLbl>
            <c:dLbl>
              <c:idx val="10"/>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0-DE7F-4D82-B756-E614B56EA655}"/>
                </c:ext>
              </c:extLst>
            </c:dLbl>
            <c:dLbl>
              <c:idx val="12"/>
              <c:layout>
                <c:manualLayout>
                  <c:x val="-1.8655844905589572E-3"/>
                  <c:y val="-5.6387416133116405E-4"/>
                </c:manualLayout>
              </c:layout>
              <c:spPr>
                <a:noFill/>
                <a:ln>
                  <a:noFill/>
                </a:ln>
                <a:effectLst/>
              </c:spPr>
              <c:txPr>
                <a:bodyPr rot="0" spcFirstLastPara="1" vertOverflow="ellipsis" vert="horz" wrap="square" anchor="ctr" anchorCtr="1"/>
                <a:lstStyle/>
                <a:p>
                  <a:pPr>
                    <a:defRPr sz="1050" b="1"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1F3-4DE1-8464-B63B54D6168B}"/>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Présentation!$B$31:$N$31</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Présentation!$B$32:$N$32</c:f>
              <c:numCache>
                <c:formatCode>#,##0</c:formatCode>
                <c:ptCount val="13"/>
                <c:pt idx="0">
                  <c:v>138247</c:v>
                </c:pt>
                <c:pt idx="1">
                  <c:v>251297</c:v>
                </c:pt>
                <c:pt idx="2">
                  <c:v>139572</c:v>
                </c:pt>
                <c:pt idx="3">
                  <c:v>167842</c:v>
                </c:pt>
                <c:pt idx="4">
                  <c:v>204536</c:v>
                </c:pt>
                <c:pt idx="5">
                  <c:v>205909</c:v>
                </c:pt>
                <c:pt idx="6">
                  <c:v>232114</c:v>
                </c:pt>
                <c:pt idx="7">
                  <c:v>217523</c:v>
                </c:pt>
                <c:pt idx="8">
                  <c:v>247737</c:v>
                </c:pt>
                <c:pt idx="9">
                  <c:v>330158</c:v>
                </c:pt>
                <c:pt idx="10">
                  <c:v>385690</c:v>
                </c:pt>
                <c:pt idx="11">
                  <c:v>322916</c:v>
                </c:pt>
                <c:pt idx="12">
                  <c:v>324605</c:v>
                </c:pt>
              </c:numCache>
            </c:numRef>
          </c:val>
          <c:extLst>
            <c:ext xmlns:c16="http://schemas.microsoft.com/office/drawing/2014/chart" uri="{C3380CC4-5D6E-409C-BE32-E72D297353CC}">
              <c16:uniqueId val="{00000000-4E6D-487C-98A6-FF04E654F1D7}"/>
            </c:ext>
          </c:extLst>
        </c:ser>
        <c:dLbls>
          <c:dLblPos val="outEnd"/>
          <c:showLegendKey val="0"/>
          <c:showVal val="1"/>
          <c:showCatName val="0"/>
          <c:showSerName val="0"/>
          <c:showPercent val="0"/>
          <c:showBubbleSize val="0"/>
        </c:dLbls>
        <c:gapWidth val="150"/>
        <c:axId val="619562136"/>
        <c:axId val="619554936"/>
      </c:barChart>
      <c:catAx>
        <c:axId val="619562136"/>
        <c:scaling>
          <c:orientation val="minMax"/>
        </c:scaling>
        <c:delete val="0"/>
        <c:axPos val="b"/>
        <c:numFmt formatCode="General" sourceLinked="1"/>
        <c:majorTickMark val="out"/>
        <c:minorTickMark val="none"/>
        <c:tickLblPos val="nextTo"/>
        <c:spPr>
          <a:noFill/>
          <a:ln w="9525" cap="flat" cmpd="sng" algn="ctr">
            <a:solidFill>
              <a:schemeClr val="tx1">
                <a:lumMod val="95000"/>
                <a:lumOff val="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Aptos" panose="020B0004020202020204" pitchFamily="34" charset="0"/>
                <a:ea typeface="+mn-ea"/>
                <a:cs typeface="+mn-cs"/>
              </a:defRPr>
            </a:pPr>
            <a:endParaRPr lang="fr-FR"/>
          </a:p>
        </c:txPr>
        <c:crossAx val="619554936"/>
        <c:crosses val="autoZero"/>
        <c:auto val="1"/>
        <c:lblAlgn val="ctr"/>
        <c:lblOffset val="100"/>
        <c:noMultiLvlLbl val="0"/>
      </c:catAx>
      <c:valAx>
        <c:axId val="619554936"/>
        <c:scaling>
          <c:orientation val="minMax"/>
        </c:scaling>
        <c:delete val="1"/>
        <c:axPos val="l"/>
        <c:numFmt formatCode="#,##0" sourceLinked="1"/>
        <c:majorTickMark val="out"/>
        <c:minorTickMark val="none"/>
        <c:tickLblPos val="nextTo"/>
        <c:crossAx val="619562136"/>
        <c:crosses val="autoZero"/>
        <c:crossBetween val="between"/>
      </c:valAx>
      <c:spPr>
        <a:noFill/>
        <a:ln>
          <a:noFill/>
        </a:ln>
        <a:effectLst/>
      </c:spPr>
    </c:plotArea>
    <c:plotVisOnly val="1"/>
    <c:dispBlanksAs val="gap"/>
    <c:showDLblsOverMax val="0"/>
  </c:chart>
  <c:spPr>
    <a:noFill/>
    <a:ln>
      <a:noFill/>
    </a:ln>
    <a:effectLst/>
  </c:spPr>
  <c:txPr>
    <a:bodyPr/>
    <a:lstStyle/>
    <a:p>
      <a:pPr>
        <a:defRPr sz="1050">
          <a:latin typeface="Aptos" panose="020B0004020202020204" pitchFamily="34" charset="0"/>
        </a:defRPr>
      </a:pPr>
      <a:endParaRPr lang="fr-FR"/>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555555555555555E-2"/>
          <c:y val="0.12783458552357962"/>
          <c:w val="0.93888888888888888"/>
          <c:h val="0.74856300474415471"/>
        </c:manualLayout>
      </c:layout>
      <c:lineChart>
        <c:grouping val="standard"/>
        <c:varyColors val="0"/>
        <c:ser>
          <c:idx val="0"/>
          <c:order val="0"/>
          <c:spPr>
            <a:ln w="28575" cap="rnd">
              <a:solidFill>
                <a:srgbClr val="C00000"/>
              </a:solidFill>
              <a:round/>
            </a:ln>
            <a:effectLst/>
          </c:spPr>
          <c:marker>
            <c:symbol val="diamond"/>
            <c:size val="6"/>
            <c:spPr>
              <a:solidFill>
                <a:srgbClr val="C00000"/>
              </a:solidFill>
              <a:ln w="28575">
                <a:solidFill>
                  <a:srgbClr val="C00000"/>
                </a:solidFill>
                <a:round/>
              </a:ln>
              <a:effectLst/>
            </c:spPr>
          </c:marker>
          <c:dLbls>
            <c:dLbl>
              <c:idx val="5"/>
              <c:layout>
                <c:manualLayout>
                  <c:x val="-3.5003258287732576E-2"/>
                  <c:y val="-8.66369850071169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9E6-4CC8-9565-8B37B01234AD}"/>
                </c:ext>
              </c:extLst>
            </c:dLbl>
            <c:dLbl>
              <c:idx val="9"/>
              <c:layout>
                <c:manualLayout>
                  <c:x val="-3.1367032083540435E-2"/>
                  <c:y val="-9.825831096380598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9E6-4CC8-9565-8B37B01234AD}"/>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Présentation!$B$77:$N$77</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Présentation!$B$78:$N$78</c:f>
              <c:numCache>
                <c:formatCode>0.00%</c:formatCode>
                <c:ptCount val="13"/>
                <c:pt idx="0">
                  <c:v>6.8000000000000005E-2</c:v>
                </c:pt>
                <c:pt idx="1">
                  <c:v>8.1000000000000003E-2</c:v>
                </c:pt>
                <c:pt idx="2">
                  <c:v>7.9000000000000001E-2</c:v>
                </c:pt>
                <c:pt idx="3">
                  <c:v>6.5000000000000002E-2</c:v>
                </c:pt>
                <c:pt idx="4">
                  <c:v>8.5000000000000006E-2</c:v>
                </c:pt>
                <c:pt idx="5">
                  <c:v>6.7000000000000004E-2</c:v>
                </c:pt>
                <c:pt idx="6">
                  <c:v>5.8000000000000003E-2</c:v>
                </c:pt>
                <c:pt idx="7">
                  <c:v>6.3500000000000001E-2</c:v>
                </c:pt>
                <c:pt idx="8">
                  <c:v>7.4200000000000002E-2</c:v>
                </c:pt>
                <c:pt idx="9">
                  <c:v>5.1299999999999998E-2</c:v>
                </c:pt>
                <c:pt idx="10">
                  <c:v>4.0800000000000003E-2</c:v>
                </c:pt>
                <c:pt idx="11">
                  <c:v>5.786666666666667E-2</c:v>
                </c:pt>
                <c:pt idx="12">
                  <c:v>8.0699999999999994E-2</c:v>
                </c:pt>
              </c:numCache>
            </c:numRef>
          </c:val>
          <c:smooth val="0"/>
          <c:extLst>
            <c:ext xmlns:c16="http://schemas.microsoft.com/office/drawing/2014/chart" uri="{C3380CC4-5D6E-409C-BE32-E72D297353CC}">
              <c16:uniqueId val="{00000000-E9E6-4CC8-9565-8B37B01234AD}"/>
            </c:ext>
          </c:extLst>
        </c:ser>
        <c:dLbls>
          <c:dLblPos val="t"/>
          <c:showLegendKey val="0"/>
          <c:showVal val="1"/>
          <c:showCatName val="0"/>
          <c:showSerName val="0"/>
          <c:showPercent val="0"/>
          <c:showBubbleSize val="0"/>
        </c:dLbls>
        <c:marker val="1"/>
        <c:smooth val="0"/>
        <c:axId val="543752256"/>
        <c:axId val="543751536"/>
      </c:lineChart>
      <c:catAx>
        <c:axId val="54375225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cap="all" spc="120" normalizeH="0" baseline="0">
                <a:solidFill>
                  <a:schemeClr val="tx1"/>
                </a:solidFill>
                <a:latin typeface="Aptos" panose="020B0004020202020204" pitchFamily="34" charset="0"/>
                <a:ea typeface="+mn-ea"/>
                <a:cs typeface="+mn-cs"/>
              </a:defRPr>
            </a:pPr>
            <a:endParaRPr lang="fr-FR"/>
          </a:p>
        </c:txPr>
        <c:crossAx val="543751536"/>
        <c:crosses val="autoZero"/>
        <c:auto val="1"/>
        <c:lblAlgn val="ctr"/>
        <c:lblOffset val="100"/>
        <c:noMultiLvlLbl val="0"/>
      </c:catAx>
      <c:valAx>
        <c:axId val="543751536"/>
        <c:scaling>
          <c:orientation val="minMax"/>
          <c:min val="2.5000000000000005E-2"/>
        </c:scaling>
        <c:delete val="1"/>
        <c:axPos val="l"/>
        <c:numFmt formatCode="0.00%" sourceLinked="1"/>
        <c:majorTickMark val="out"/>
        <c:minorTickMark val="none"/>
        <c:tickLblPos val="nextTo"/>
        <c:crossAx val="543752256"/>
        <c:crosses val="autoZero"/>
        <c:crossBetween val="between"/>
      </c:valAx>
      <c:spPr>
        <a:noFill/>
        <a:ln>
          <a:noFill/>
        </a:ln>
        <a:effectLst/>
      </c:spPr>
    </c:plotArea>
    <c:plotVisOnly val="1"/>
    <c:dispBlanksAs val="gap"/>
    <c:showDLblsOverMax val="0"/>
  </c:chart>
  <c:spPr>
    <a:noFill/>
    <a:ln>
      <a:noFill/>
    </a:ln>
    <a:effectLst/>
  </c:spPr>
  <c:txPr>
    <a:bodyPr/>
    <a:lstStyle/>
    <a:p>
      <a:pPr>
        <a:defRPr sz="1000">
          <a:latin typeface="Aptos" panose="020B0004020202020204" pitchFamily="34" charset="0"/>
        </a:defRPr>
      </a:pPr>
      <a:endParaRPr lang="fr-FR"/>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215697445671975"/>
          <c:y val="4.481930259605911E-2"/>
          <c:w val="0.52267971360070653"/>
          <c:h val="0.85929323823434467"/>
        </c:manualLayout>
      </c:layout>
      <c:doughnut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A64-4100-A4E2-C3B7F4D3B085}"/>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A64-4100-A4E2-C3B7F4D3B085}"/>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A64-4100-A4E2-C3B7F4D3B085}"/>
              </c:ext>
            </c:extLst>
          </c:dPt>
          <c:dLbls>
            <c:dLbl>
              <c:idx val="0"/>
              <c:layout>
                <c:manualLayout>
                  <c:x val="0.20431289070150174"/>
                  <c:y val="-3.7955495421289592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A64-4100-A4E2-C3B7F4D3B085}"/>
                </c:ext>
              </c:extLst>
            </c:dLbl>
            <c:dLbl>
              <c:idx val="1"/>
              <c:layout>
                <c:manualLayout>
                  <c:x val="-0.23488773747841105"/>
                  <c:y val="1.090661447522428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A64-4100-A4E2-C3B7F4D3B085}"/>
                </c:ext>
              </c:extLst>
            </c:dLbl>
            <c:dLbl>
              <c:idx val="2"/>
              <c:layout>
                <c:manualLayout>
                  <c:x val="-0.30764603262051143"/>
                  <c:y val="-9.2270919159675849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A64-4100-A4E2-C3B7F4D3B085}"/>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Présentation!$I$100:$I$102</c:f>
              <c:strCache>
                <c:ptCount val="3"/>
                <c:pt idx="0">
                  <c:v>Hommes</c:v>
                </c:pt>
                <c:pt idx="1">
                  <c:v>Femmes</c:v>
                </c:pt>
                <c:pt idx="2">
                  <c:v>Personnes morales</c:v>
                </c:pt>
              </c:strCache>
            </c:strRef>
          </c:cat>
          <c:val>
            <c:numRef>
              <c:f>Présentation!$K$100:$K$102</c:f>
              <c:numCache>
                <c:formatCode>0.00%</c:formatCode>
                <c:ptCount val="3"/>
                <c:pt idx="0">
                  <c:v>0.34922136134686771</c:v>
                </c:pt>
                <c:pt idx="1">
                  <c:v>0.47854161211318369</c:v>
                </c:pt>
                <c:pt idx="2">
                  <c:v>0.17223702653994855</c:v>
                </c:pt>
              </c:numCache>
            </c:numRef>
          </c:val>
          <c:extLst>
            <c:ext xmlns:c16="http://schemas.microsoft.com/office/drawing/2014/chart" uri="{C3380CC4-5D6E-409C-BE32-E72D297353CC}">
              <c16:uniqueId val="{00000006-3A64-4100-A4E2-C3B7F4D3B085}"/>
            </c:ext>
          </c:extLst>
        </c:ser>
        <c:dLbls>
          <c:showLegendKey val="0"/>
          <c:showVal val="1"/>
          <c:showCatName val="1"/>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999924514913964E-2"/>
          <c:y val="7.388724583615848E-2"/>
          <c:w val="0.95768004918818317"/>
          <c:h val="0.81284714383330081"/>
        </c:manualLayout>
      </c:layout>
      <c:barChart>
        <c:barDir val="col"/>
        <c:grouping val="clustered"/>
        <c:varyColors val="0"/>
        <c:ser>
          <c:idx val="0"/>
          <c:order val="0"/>
          <c:spPr>
            <a:solidFill>
              <a:schemeClr val="accent6"/>
            </a:solidFill>
            <a:ln>
              <a:solidFill>
                <a:schemeClr val="accent6"/>
              </a:solidFill>
            </a:ln>
            <a:effectLst/>
          </c:spPr>
          <c:invertIfNegative val="0"/>
          <c:dLbls>
            <c:dLbl>
              <c:idx val="0"/>
              <c:spPr>
                <a:noFill/>
                <a:ln>
                  <a:noFill/>
                </a:ln>
                <a:effectLst/>
              </c:spPr>
              <c:txPr>
                <a:bodyPr rot="0" spcFirstLastPara="1" vertOverflow="ellipsis" vert="horz" wrap="square" anchor="ctr" anchorCtr="1"/>
                <a:lstStyle/>
                <a:p>
                  <a:pPr>
                    <a:defRPr sz="1050" b="1" i="0" u="none" strike="noStrike" kern="1200" baseline="0">
                      <a:solidFill>
                        <a:schemeClr val="tx1">
                          <a:lumMod val="95000"/>
                          <a:lumOff val="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0-C9E6-4A4E-BBB7-F7F2F5911857}"/>
                </c:ext>
              </c:extLst>
            </c:dLbl>
            <c:dLbl>
              <c:idx val="12"/>
              <c:spPr>
                <a:noFill/>
                <a:ln>
                  <a:noFill/>
                </a:ln>
                <a:effectLst/>
              </c:spPr>
              <c:txPr>
                <a:bodyPr rot="0" spcFirstLastPara="1" vertOverflow="ellipsis" vert="horz" wrap="square" anchor="ctr" anchorCtr="1"/>
                <a:lstStyle/>
                <a:p>
                  <a:pPr>
                    <a:defRPr sz="1050" b="1" i="0" u="none" strike="noStrike" kern="1200" baseline="0">
                      <a:solidFill>
                        <a:schemeClr val="tx1">
                          <a:lumMod val="95000"/>
                          <a:lumOff val="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1-C9E6-4A4E-BBB7-F7F2F5911857}"/>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95000"/>
                        <a:lumOff val="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Présentation!$B$46:$N$46</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Présentation!$B$47:$N$47</c:f>
              <c:numCache>
                <c:formatCode>General</c:formatCode>
                <c:ptCount val="13"/>
                <c:pt idx="0">
                  <c:v>66.89</c:v>
                </c:pt>
                <c:pt idx="1">
                  <c:v>73.069999999999993</c:v>
                </c:pt>
                <c:pt idx="2">
                  <c:v>80.290000000000006</c:v>
                </c:pt>
                <c:pt idx="3">
                  <c:v>93.66</c:v>
                </c:pt>
                <c:pt idx="4">
                  <c:v>97.47</c:v>
                </c:pt>
                <c:pt idx="5">
                  <c:v>101.81</c:v>
                </c:pt>
                <c:pt idx="6">
                  <c:v>107.48</c:v>
                </c:pt>
                <c:pt idx="7">
                  <c:v>116.74</c:v>
                </c:pt>
                <c:pt idx="8">
                  <c:v>135.44999999999999</c:v>
                </c:pt>
                <c:pt idx="9">
                  <c:v>155.05000000000001</c:v>
                </c:pt>
                <c:pt idx="10">
                  <c:v>180.55</c:v>
                </c:pt>
                <c:pt idx="11">
                  <c:v>188.27</c:v>
                </c:pt>
                <c:pt idx="12">
                  <c:v>196.9</c:v>
                </c:pt>
              </c:numCache>
            </c:numRef>
          </c:val>
          <c:extLst>
            <c:ext xmlns:c16="http://schemas.microsoft.com/office/drawing/2014/chart" uri="{C3380CC4-5D6E-409C-BE32-E72D297353CC}">
              <c16:uniqueId val="{00000000-BBF7-4D4C-B28C-52FAB81B83A9}"/>
            </c:ext>
          </c:extLst>
        </c:ser>
        <c:dLbls>
          <c:dLblPos val="outEnd"/>
          <c:showLegendKey val="0"/>
          <c:showVal val="1"/>
          <c:showCatName val="0"/>
          <c:showSerName val="0"/>
          <c:showPercent val="0"/>
          <c:showBubbleSize val="0"/>
        </c:dLbls>
        <c:gapWidth val="85"/>
        <c:axId val="560861304"/>
        <c:axId val="560865984"/>
      </c:barChart>
      <c:catAx>
        <c:axId val="560861304"/>
        <c:scaling>
          <c:orientation val="minMax"/>
        </c:scaling>
        <c:delete val="0"/>
        <c:axPos val="b"/>
        <c:numFmt formatCode="General" sourceLinked="1"/>
        <c:majorTickMark val="out"/>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95000"/>
                    <a:lumOff val="5000"/>
                  </a:schemeClr>
                </a:solidFill>
                <a:latin typeface="Aptos" panose="020B0004020202020204" pitchFamily="34" charset="0"/>
                <a:ea typeface="+mn-ea"/>
                <a:cs typeface="+mn-cs"/>
              </a:defRPr>
            </a:pPr>
            <a:endParaRPr lang="fr-FR"/>
          </a:p>
        </c:txPr>
        <c:crossAx val="560865984"/>
        <c:crosses val="autoZero"/>
        <c:auto val="1"/>
        <c:lblAlgn val="ctr"/>
        <c:lblOffset val="100"/>
        <c:noMultiLvlLbl val="0"/>
      </c:catAx>
      <c:valAx>
        <c:axId val="560865984"/>
        <c:scaling>
          <c:orientation val="minMax"/>
        </c:scaling>
        <c:delete val="1"/>
        <c:axPos val="l"/>
        <c:numFmt formatCode="General" sourceLinked="1"/>
        <c:majorTickMark val="out"/>
        <c:minorTickMark val="none"/>
        <c:tickLblPos val="nextTo"/>
        <c:crossAx val="560861304"/>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ptos" panose="020B0004020202020204" pitchFamily="34" charset="0"/>
        </a:defRPr>
      </a:pPr>
      <a:endParaRPr lang="fr-FR"/>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33138725581129869"/>
          <c:y val="0.16443790787701662"/>
          <c:w val="0.33449160946931317"/>
          <c:h val="0.80455282027476172"/>
        </c:manualLayout>
      </c:layout>
      <c:doughnutChart>
        <c:varyColors val="1"/>
        <c:ser>
          <c:idx val="0"/>
          <c:order val="0"/>
          <c:dPt>
            <c:idx val="0"/>
            <c:bubble3D val="0"/>
            <c:spPr>
              <a:solidFill>
                <a:schemeClr val="accent2">
                  <a:shade val="65000"/>
                </a:schemeClr>
              </a:solidFill>
              <a:ln w="19050">
                <a:solidFill>
                  <a:schemeClr val="lt1"/>
                </a:solidFill>
              </a:ln>
              <a:effectLst/>
            </c:spPr>
            <c:extLst>
              <c:ext xmlns:c16="http://schemas.microsoft.com/office/drawing/2014/chart" uri="{C3380CC4-5D6E-409C-BE32-E72D297353CC}">
                <c16:uniqueId val="{00000001-971A-47CC-8822-0E9AFC99F645}"/>
              </c:ext>
            </c:extLst>
          </c:dPt>
          <c:dPt>
            <c:idx val="1"/>
            <c:bubble3D val="0"/>
            <c:spPr>
              <a:solidFill>
                <a:schemeClr val="accent4">
                  <a:lumMod val="75000"/>
                </a:schemeClr>
              </a:solidFill>
              <a:ln w="19050">
                <a:solidFill>
                  <a:schemeClr val="lt1"/>
                </a:solidFill>
              </a:ln>
              <a:effectLst/>
            </c:spPr>
            <c:extLst>
              <c:ext xmlns:c16="http://schemas.microsoft.com/office/drawing/2014/chart" uri="{C3380CC4-5D6E-409C-BE32-E72D297353CC}">
                <c16:uniqueId val="{00000003-971A-47CC-8822-0E9AFC99F645}"/>
              </c:ext>
            </c:extLst>
          </c:dPt>
          <c:dPt>
            <c:idx val="2"/>
            <c:bubble3D val="0"/>
            <c:spPr>
              <a:solidFill>
                <a:schemeClr val="accent3">
                  <a:lumMod val="75000"/>
                </a:schemeClr>
              </a:solidFill>
              <a:ln w="19050">
                <a:solidFill>
                  <a:schemeClr val="lt1"/>
                </a:solidFill>
              </a:ln>
              <a:effectLst/>
            </c:spPr>
            <c:extLst>
              <c:ext xmlns:c16="http://schemas.microsoft.com/office/drawing/2014/chart" uri="{C3380CC4-5D6E-409C-BE32-E72D297353CC}">
                <c16:uniqueId val="{00000005-971A-47CC-8822-0E9AFC99F645}"/>
              </c:ext>
            </c:extLst>
          </c:dPt>
          <c:dLbls>
            <c:dLbl>
              <c:idx val="0"/>
              <c:layout>
                <c:manualLayout>
                  <c:x val="0.19368320038813339"/>
                  <c:y val="-5.1762706585110209E-2"/>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Aptos" panose="020B0004020202020204" pitchFamily="34"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manualLayout>
                      <c:w val="0.18132607485837413"/>
                      <c:h val="0.29959855312660483"/>
                    </c:manualLayout>
                  </c15:layout>
                </c:ext>
                <c:ext xmlns:c16="http://schemas.microsoft.com/office/drawing/2014/chart" uri="{C3380CC4-5D6E-409C-BE32-E72D297353CC}">
                  <c16:uniqueId val="{00000001-971A-47CC-8822-0E9AFC99F645}"/>
                </c:ext>
              </c:extLst>
            </c:dLbl>
            <c:dLbl>
              <c:idx val="1"/>
              <c:layout>
                <c:manualLayout>
                  <c:x val="-0.24125442357910359"/>
                  <c:y val="0.16618664941378963"/>
                </c:manualLayout>
              </c:layout>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solidFill>
                      <a:latin typeface="Aptos" panose="020B0004020202020204" pitchFamily="34" charset="0"/>
                      <a:ea typeface="+mn-ea"/>
                      <a:cs typeface="+mn-cs"/>
                    </a:defRPr>
                  </a:pPr>
                  <a:endParaRPr lang="fr-FR"/>
                </a:p>
              </c:txPr>
              <c:showLegendKey val="0"/>
              <c:showVal val="1"/>
              <c:showCatName val="1"/>
              <c:showSerName val="0"/>
              <c:showPercent val="0"/>
              <c:showBubbleSize val="0"/>
              <c:extLst>
                <c:ext xmlns:c15="http://schemas.microsoft.com/office/drawing/2012/chart" uri="{CE6537A1-D6FC-4f65-9D91-7224C49458BB}">
                  <c15:layout>
                    <c:manualLayout>
                      <c:w val="0.23234064413019587"/>
                      <c:h val="0.24682740272839718"/>
                    </c:manualLayout>
                  </c15:layout>
                </c:ext>
                <c:ext xmlns:c16="http://schemas.microsoft.com/office/drawing/2014/chart" uri="{C3380CC4-5D6E-409C-BE32-E72D297353CC}">
                  <c16:uniqueId val="{00000003-971A-47CC-8822-0E9AFC99F645}"/>
                </c:ext>
              </c:extLst>
            </c:dLbl>
            <c:dLbl>
              <c:idx val="2"/>
              <c:layout>
                <c:manualLayout>
                  <c:x val="-0.22653005893348935"/>
                  <c:y val="-0.13076948488921705"/>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71A-47CC-8822-0E9AFC99F645}"/>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solidFill>
                    <a:latin typeface="Aptos" panose="020B0004020202020204" pitchFamily="34" charset="0"/>
                    <a:ea typeface="+mn-ea"/>
                    <a:cs typeface="+mn-cs"/>
                  </a:defRPr>
                </a:pPr>
                <a:endParaRPr lang="fr-FR"/>
              </a:p>
            </c:txPr>
            <c:showLegendKey val="0"/>
            <c:showVal val="1"/>
            <c:showCatName val="1"/>
            <c:showSerName val="0"/>
            <c:showPercent val="0"/>
            <c:showBubbleSize val="0"/>
            <c:showLeaderLines val="1"/>
            <c:leaderLines>
              <c:spPr>
                <a:ln w="9525" cap="flat" cmpd="sng" algn="ctr">
                  <a:solidFill>
                    <a:schemeClr val="bg2">
                      <a:lumMod val="50000"/>
                    </a:schemeClr>
                  </a:solidFill>
                  <a:round/>
                </a:ln>
                <a:effectLst/>
              </c:spPr>
            </c:leaderLines>
            <c:extLst>
              <c:ext xmlns:c15="http://schemas.microsoft.com/office/drawing/2012/chart" uri="{CE6537A1-D6FC-4f65-9D91-7224C49458BB}"/>
            </c:extLst>
          </c:dLbls>
          <c:cat>
            <c:strRef>
              <c:f>Feuil1!$I$57:$I$59</c:f>
              <c:strCache>
                <c:ptCount val="3"/>
                <c:pt idx="0">
                  <c:v>Dépôts à vue</c:v>
                </c:pt>
                <c:pt idx="1">
                  <c:v>Dépôts à terme</c:v>
                </c:pt>
                <c:pt idx="2">
                  <c:v>Autres dépôts</c:v>
                </c:pt>
              </c:strCache>
            </c:strRef>
          </c:cat>
          <c:val>
            <c:numRef>
              <c:f>Feuil1!$J$57:$J$59</c:f>
              <c:numCache>
                <c:formatCode>0.00%</c:formatCode>
                <c:ptCount val="3"/>
                <c:pt idx="0">
                  <c:v>0.4990255555316801</c:v>
                </c:pt>
                <c:pt idx="1">
                  <c:v>0.20830191512870258</c:v>
                </c:pt>
                <c:pt idx="2">
                  <c:v>0.29267252933961729</c:v>
                </c:pt>
              </c:numCache>
            </c:numRef>
          </c:val>
          <c:extLst>
            <c:ext xmlns:c16="http://schemas.microsoft.com/office/drawing/2014/chart" uri="{C3380CC4-5D6E-409C-BE32-E72D297353CC}">
              <c16:uniqueId val="{00000006-971A-47CC-8822-0E9AFC99F645}"/>
            </c:ext>
          </c:extLst>
        </c:ser>
        <c:dLbls>
          <c:showLegendKey val="0"/>
          <c:showVal val="1"/>
          <c:showCatName val="1"/>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5573958717003735E-2"/>
          <c:y val="6.4814814814814811E-2"/>
          <c:w val="0.94885208256599252"/>
          <c:h val="0.84204505686789155"/>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800" b="0" i="0" u="none" strike="noStrike" kern="1200" baseline="0">
                    <a:solidFill>
                      <a:schemeClr val="tx1"/>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Présentation!$B$54:$N$54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Présentation!$B$55:$N$55</c:f>
              <c:numCache>
                <c:formatCode>#,##0</c:formatCode>
                <c:ptCount val="13"/>
                <c:pt idx="0">
                  <c:v>1483803</c:v>
                </c:pt>
                <c:pt idx="1">
                  <c:v>1969509</c:v>
                </c:pt>
                <c:pt idx="2">
                  <c:v>2116655</c:v>
                </c:pt>
                <c:pt idx="3">
                  <c:v>2219204</c:v>
                </c:pt>
                <c:pt idx="4">
                  <c:v>2429989</c:v>
                </c:pt>
                <c:pt idx="5">
                  <c:v>2612529</c:v>
                </c:pt>
                <c:pt idx="6">
                  <c:v>2876761</c:v>
                </c:pt>
                <c:pt idx="7">
                  <c:v>3121109</c:v>
                </c:pt>
                <c:pt idx="8">
                  <c:v>3365230</c:v>
                </c:pt>
                <c:pt idx="9">
                  <c:v>3588915</c:v>
                </c:pt>
                <c:pt idx="10">
                  <c:v>3949926</c:v>
                </c:pt>
                <c:pt idx="11">
                  <c:v>4180871</c:v>
                </c:pt>
                <c:pt idx="12">
                  <c:v>4893879</c:v>
                </c:pt>
              </c:numCache>
            </c:numRef>
          </c:val>
          <c:extLst>
            <c:ext xmlns:c16="http://schemas.microsoft.com/office/drawing/2014/chart" uri="{C3380CC4-5D6E-409C-BE32-E72D297353CC}">
              <c16:uniqueId val="{00000000-3916-4E6B-A517-87AA61F77D9D}"/>
            </c:ext>
          </c:extLst>
        </c:ser>
        <c:dLbls>
          <c:dLblPos val="outEnd"/>
          <c:showLegendKey val="0"/>
          <c:showVal val="1"/>
          <c:showCatName val="0"/>
          <c:showSerName val="0"/>
          <c:showPercent val="0"/>
          <c:showBubbleSize val="0"/>
        </c:dLbls>
        <c:gapWidth val="89"/>
        <c:axId val="509168640"/>
        <c:axId val="509172600"/>
      </c:barChart>
      <c:catAx>
        <c:axId val="509168640"/>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ptos" panose="020B0004020202020204" pitchFamily="34" charset="0"/>
                <a:ea typeface="+mn-ea"/>
                <a:cs typeface="+mn-cs"/>
              </a:defRPr>
            </a:pPr>
            <a:endParaRPr lang="fr-FR"/>
          </a:p>
        </c:txPr>
        <c:crossAx val="509172600"/>
        <c:crosses val="autoZero"/>
        <c:auto val="1"/>
        <c:lblAlgn val="ctr"/>
        <c:lblOffset val="100"/>
        <c:noMultiLvlLbl val="0"/>
      </c:catAx>
      <c:valAx>
        <c:axId val="509172600"/>
        <c:scaling>
          <c:orientation val="minMax"/>
        </c:scaling>
        <c:delete val="1"/>
        <c:axPos val="l"/>
        <c:numFmt formatCode="#,##0" sourceLinked="1"/>
        <c:majorTickMark val="out"/>
        <c:minorTickMark val="none"/>
        <c:tickLblPos val="nextTo"/>
        <c:crossAx val="50916864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Aptos" panose="020B0004020202020204" pitchFamily="34" charset="0"/>
        </a:defRPr>
      </a:pPr>
      <a:endParaRPr lang="fr-FR"/>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870299518268028E-2"/>
          <c:y val="0.13440338666858004"/>
          <c:w val="0.91257230186497129"/>
          <c:h val="0.7718055004179879"/>
        </c:manualLayout>
      </c:layout>
      <c:lineChart>
        <c:grouping val="standard"/>
        <c:varyColors val="0"/>
        <c:ser>
          <c:idx val="0"/>
          <c:order val="0"/>
          <c:tx>
            <c:strRef>
              <c:f>situation!$O$1</c:f>
              <c:strCache>
                <c:ptCount val="1"/>
                <c:pt idx="0">
                  <c:v>Retrait d'agrément</c:v>
                </c:pt>
              </c:strCache>
            </c:strRef>
          </c:tx>
          <c:spPr>
            <a:ln w="38100" cap="rnd">
              <a:solidFill>
                <a:srgbClr val="C00000"/>
              </a:solidFill>
              <a:round/>
            </a:ln>
            <a:effectLst/>
          </c:spPr>
          <c:marker>
            <c:symbol val="circle"/>
            <c:size val="5"/>
            <c:spPr>
              <a:solidFill>
                <a:srgbClr val="C00000"/>
              </a:solidFill>
              <a:ln w="38100">
                <a:solidFill>
                  <a:srgbClr val="C00000"/>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situation!$M$2:$M$14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situation!$O$2:$O$14</c:f>
              <c:numCache>
                <c:formatCode>General</c:formatCode>
                <c:ptCount val="13"/>
                <c:pt idx="0">
                  <c:v>0</c:v>
                </c:pt>
                <c:pt idx="1">
                  <c:v>0</c:v>
                </c:pt>
                <c:pt idx="2">
                  <c:v>0</c:v>
                </c:pt>
                <c:pt idx="3">
                  <c:v>0</c:v>
                </c:pt>
                <c:pt idx="4">
                  <c:v>1</c:v>
                </c:pt>
                <c:pt idx="5">
                  <c:v>3</c:v>
                </c:pt>
                <c:pt idx="6">
                  <c:v>1</c:v>
                </c:pt>
                <c:pt idx="7">
                  <c:v>2</c:v>
                </c:pt>
                <c:pt idx="8">
                  <c:v>3</c:v>
                </c:pt>
                <c:pt idx="9">
                  <c:v>3</c:v>
                </c:pt>
                <c:pt idx="10">
                  <c:v>1</c:v>
                </c:pt>
                <c:pt idx="11">
                  <c:v>2</c:v>
                </c:pt>
                <c:pt idx="12">
                  <c:v>3</c:v>
                </c:pt>
              </c:numCache>
            </c:numRef>
          </c:val>
          <c:smooth val="0"/>
          <c:extLst>
            <c:ext xmlns:c16="http://schemas.microsoft.com/office/drawing/2014/chart" uri="{C3380CC4-5D6E-409C-BE32-E72D297353CC}">
              <c16:uniqueId val="{00000000-C65A-4EDB-A7C5-09C66EBE639E}"/>
            </c:ext>
          </c:extLst>
        </c:ser>
        <c:dLbls>
          <c:dLblPos val="t"/>
          <c:showLegendKey val="0"/>
          <c:showVal val="1"/>
          <c:showCatName val="0"/>
          <c:showSerName val="0"/>
          <c:showPercent val="0"/>
          <c:showBubbleSize val="0"/>
        </c:dLbls>
        <c:marker val="1"/>
        <c:smooth val="0"/>
        <c:axId val="285168712"/>
        <c:axId val="750292184"/>
      </c:lineChart>
      <c:valAx>
        <c:axId val="750292184"/>
        <c:scaling>
          <c:orientation val="minMax"/>
          <c:min val="-0.2"/>
        </c:scaling>
        <c:delete val="1"/>
        <c:axPos val="r"/>
        <c:numFmt formatCode="General" sourceLinked="1"/>
        <c:majorTickMark val="out"/>
        <c:minorTickMark val="none"/>
        <c:tickLblPos val="nextTo"/>
        <c:crossAx val="285168712"/>
        <c:crosses val="max"/>
        <c:crossBetween val="between"/>
      </c:valAx>
      <c:catAx>
        <c:axId val="28516871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ln>
                  <a:noFill/>
                </a:ln>
                <a:solidFill>
                  <a:schemeClr val="tx1"/>
                </a:solidFill>
                <a:latin typeface="Aptos" panose="020B0004020202020204" pitchFamily="34" charset="0"/>
                <a:ea typeface="+mn-ea"/>
                <a:cs typeface="+mn-cs"/>
              </a:defRPr>
            </a:pPr>
            <a:endParaRPr lang="fr-FR"/>
          </a:p>
        </c:txPr>
        <c:crossAx val="750292184"/>
        <c:crosses val="autoZero"/>
        <c:auto val="1"/>
        <c:lblAlgn val="ctr"/>
        <c:lblOffset val="100"/>
        <c:noMultiLvlLbl val="0"/>
      </c:catAx>
      <c:spPr>
        <a:noFill/>
        <a:ln>
          <a:noFill/>
        </a:ln>
        <a:effectLst/>
      </c:spPr>
    </c:plotArea>
    <c:plotVisOnly val="1"/>
    <c:dispBlanksAs val="gap"/>
    <c:showDLblsOverMax val="0"/>
  </c:chart>
  <c:spPr>
    <a:noFill/>
    <a:ln>
      <a:noFill/>
    </a:ln>
    <a:effectLst/>
  </c:spPr>
  <c:txPr>
    <a:bodyPr/>
    <a:lstStyle/>
    <a:p>
      <a:pPr>
        <a:defRPr sz="1100">
          <a:latin typeface="Aptos" panose="020B0004020202020204" pitchFamily="34" charset="0"/>
        </a:defRPr>
      </a:pPr>
      <a:endParaRPr lang="fr-FR"/>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430624131179644E-2"/>
          <c:y val="4.3582380256766549E-2"/>
          <c:w val="0.95771263815473329"/>
          <c:h val="0.84488377801695647"/>
        </c:manualLayout>
      </c:layout>
      <c:lineChart>
        <c:grouping val="standard"/>
        <c:varyColors val="0"/>
        <c:ser>
          <c:idx val="0"/>
          <c:order val="0"/>
          <c:spPr>
            <a:ln w="38100" cap="rnd">
              <a:solidFill>
                <a:srgbClr val="784379"/>
              </a:solidFill>
              <a:round/>
            </a:ln>
            <a:effectLst/>
          </c:spPr>
          <c:marker>
            <c:symbol val="diamond"/>
            <c:size val="6"/>
            <c:spPr>
              <a:solidFill>
                <a:srgbClr val="784379"/>
              </a:solidFill>
              <a:ln w="38100">
                <a:solidFill>
                  <a:srgbClr val="784379"/>
                </a:solidFill>
                <a:round/>
              </a:ln>
              <a:effectLst/>
            </c:spPr>
          </c:marker>
          <c:dLbls>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Présentation!$B$87:$N$87</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Présentation!$B$88:$N$88</c:f>
              <c:numCache>
                <c:formatCode>General</c:formatCode>
                <c:ptCount val="13"/>
                <c:pt idx="0">
                  <c:v>1</c:v>
                </c:pt>
                <c:pt idx="1">
                  <c:v>0</c:v>
                </c:pt>
                <c:pt idx="2">
                  <c:v>1</c:v>
                </c:pt>
                <c:pt idx="3">
                  <c:v>1</c:v>
                </c:pt>
                <c:pt idx="4">
                  <c:v>1</c:v>
                </c:pt>
                <c:pt idx="5">
                  <c:v>0</c:v>
                </c:pt>
                <c:pt idx="6">
                  <c:v>2</c:v>
                </c:pt>
                <c:pt idx="7">
                  <c:v>3</c:v>
                </c:pt>
                <c:pt idx="8">
                  <c:v>1</c:v>
                </c:pt>
                <c:pt idx="9">
                  <c:v>3</c:v>
                </c:pt>
                <c:pt idx="10">
                  <c:v>5</c:v>
                </c:pt>
                <c:pt idx="11">
                  <c:v>5</c:v>
                </c:pt>
                <c:pt idx="12">
                  <c:v>4</c:v>
                </c:pt>
              </c:numCache>
            </c:numRef>
          </c:val>
          <c:smooth val="0"/>
          <c:extLst>
            <c:ext xmlns:c16="http://schemas.microsoft.com/office/drawing/2014/chart" uri="{C3380CC4-5D6E-409C-BE32-E72D297353CC}">
              <c16:uniqueId val="{00000000-A430-4D5C-A36B-7113678722A0}"/>
            </c:ext>
          </c:extLst>
        </c:ser>
        <c:dLbls>
          <c:dLblPos val="t"/>
          <c:showLegendKey val="0"/>
          <c:showVal val="1"/>
          <c:showCatName val="0"/>
          <c:showSerName val="0"/>
          <c:showPercent val="0"/>
          <c:showBubbleSize val="0"/>
        </c:dLbls>
        <c:marker val="1"/>
        <c:smooth val="0"/>
        <c:axId val="619563216"/>
        <c:axId val="619554576"/>
      </c:lineChart>
      <c:catAx>
        <c:axId val="61956321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50" b="0" i="0" u="none" strike="noStrike" kern="1200" cap="all" spc="120" normalizeH="0" baseline="0">
                <a:solidFill>
                  <a:schemeClr val="tx1"/>
                </a:solidFill>
                <a:latin typeface="Aptos" panose="020B0004020202020204" pitchFamily="34" charset="0"/>
                <a:ea typeface="+mn-ea"/>
                <a:cs typeface="+mn-cs"/>
              </a:defRPr>
            </a:pPr>
            <a:endParaRPr lang="fr-FR"/>
          </a:p>
        </c:txPr>
        <c:crossAx val="619554576"/>
        <c:crosses val="autoZero"/>
        <c:auto val="1"/>
        <c:lblAlgn val="ctr"/>
        <c:lblOffset val="100"/>
        <c:noMultiLvlLbl val="0"/>
      </c:catAx>
      <c:valAx>
        <c:axId val="619554576"/>
        <c:scaling>
          <c:orientation val="minMax"/>
        </c:scaling>
        <c:delete val="1"/>
        <c:axPos val="l"/>
        <c:numFmt formatCode="General" sourceLinked="1"/>
        <c:majorTickMark val="out"/>
        <c:minorTickMark val="none"/>
        <c:tickLblPos val="nextTo"/>
        <c:crossAx val="619563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050">
          <a:latin typeface="Aptos" panose="020B0004020202020204" pitchFamily="34" charset="0"/>
        </a:defRPr>
      </a:pPr>
      <a:endParaRPr lang="fr-FR"/>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32833036215635E-2"/>
          <c:y val="7.5200435807250027E-2"/>
          <c:w val="0.9576671669637844"/>
          <c:h val="0.84799292109021429"/>
        </c:manualLayout>
      </c:layout>
      <c:lineChart>
        <c:grouping val="standard"/>
        <c:varyColors val="0"/>
        <c:ser>
          <c:idx val="0"/>
          <c:order val="0"/>
          <c:spPr>
            <a:ln w="38100" cap="rnd">
              <a:solidFill>
                <a:schemeClr val="accent1">
                  <a:lumMod val="75000"/>
                </a:schemeClr>
              </a:solidFill>
              <a:round/>
            </a:ln>
            <a:effectLst/>
          </c:spPr>
          <c:marker>
            <c:symbol val="diamond"/>
            <c:size val="6"/>
            <c:spPr>
              <a:solidFill>
                <a:schemeClr val="accent1"/>
              </a:solidFill>
              <a:ln w="38100">
                <a:solidFill>
                  <a:schemeClr val="accent1">
                    <a:lumMod val="75000"/>
                  </a:schemeClr>
                </a:solidFill>
                <a:round/>
              </a:ln>
              <a:effectLst/>
            </c:spPr>
          </c:marker>
          <c:dLbls>
            <c:dLbl>
              <c:idx val="12"/>
              <c:layout>
                <c:manualLayout>
                  <c:x val="-5.3878151137015824E-4"/>
                  <c:y val="-3.28650329816084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8C1-46CD-B341-4396D3FCCA2D}"/>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Présentation!$B$87:$N$87</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Présentation!$B$88:$N$88</c:f>
              <c:numCache>
                <c:formatCode>General</c:formatCode>
                <c:ptCount val="13"/>
                <c:pt idx="0">
                  <c:v>1</c:v>
                </c:pt>
                <c:pt idx="1">
                  <c:v>0</c:v>
                </c:pt>
                <c:pt idx="2">
                  <c:v>0</c:v>
                </c:pt>
                <c:pt idx="3">
                  <c:v>2</c:v>
                </c:pt>
                <c:pt idx="4">
                  <c:v>1</c:v>
                </c:pt>
                <c:pt idx="5">
                  <c:v>0</c:v>
                </c:pt>
                <c:pt idx="6">
                  <c:v>3</c:v>
                </c:pt>
                <c:pt idx="7">
                  <c:v>2</c:v>
                </c:pt>
                <c:pt idx="8">
                  <c:v>1</c:v>
                </c:pt>
                <c:pt idx="9">
                  <c:v>0</c:v>
                </c:pt>
                <c:pt idx="10">
                  <c:v>5</c:v>
                </c:pt>
                <c:pt idx="11">
                  <c:v>9</c:v>
                </c:pt>
                <c:pt idx="12">
                  <c:v>1</c:v>
                </c:pt>
              </c:numCache>
            </c:numRef>
          </c:val>
          <c:smooth val="0"/>
          <c:extLst>
            <c:ext xmlns:c16="http://schemas.microsoft.com/office/drawing/2014/chart" uri="{C3380CC4-5D6E-409C-BE32-E72D297353CC}">
              <c16:uniqueId val="{00000001-28C1-46CD-B341-4396D3FCCA2D}"/>
            </c:ext>
          </c:extLst>
        </c:ser>
        <c:dLbls>
          <c:dLblPos val="t"/>
          <c:showLegendKey val="0"/>
          <c:showVal val="1"/>
          <c:showCatName val="0"/>
          <c:showSerName val="0"/>
          <c:showPercent val="0"/>
          <c:showBubbleSize val="0"/>
        </c:dLbls>
        <c:marker val="1"/>
        <c:smooth val="0"/>
        <c:axId val="619563216"/>
        <c:axId val="619554576"/>
      </c:lineChart>
      <c:catAx>
        <c:axId val="619563216"/>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cap="all" spc="120" normalizeH="0" baseline="0">
                <a:solidFill>
                  <a:schemeClr val="tx1"/>
                </a:solidFill>
                <a:latin typeface="Aptos" panose="020B0004020202020204" pitchFamily="34" charset="0"/>
                <a:ea typeface="+mn-ea"/>
                <a:cs typeface="+mn-cs"/>
              </a:defRPr>
            </a:pPr>
            <a:endParaRPr lang="fr-FR"/>
          </a:p>
        </c:txPr>
        <c:crossAx val="619554576"/>
        <c:crosses val="autoZero"/>
        <c:auto val="1"/>
        <c:lblAlgn val="ctr"/>
        <c:lblOffset val="100"/>
        <c:noMultiLvlLbl val="0"/>
      </c:catAx>
      <c:valAx>
        <c:axId val="619554576"/>
        <c:scaling>
          <c:orientation val="minMax"/>
        </c:scaling>
        <c:delete val="1"/>
        <c:axPos val="l"/>
        <c:numFmt formatCode="General" sourceLinked="1"/>
        <c:majorTickMark val="out"/>
        <c:minorTickMark val="none"/>
        <c:tickLblPos val="nextTo"/>
        <c:crossAx val="619563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situation!$B$1</c:f>
              <c:strCache>
                <c:ptCount val="1"/>
                <c:pt idx="0">
                  <c:v>Nombre de SFD</c:v>
                </c:pt>
              </c:strCache>
            </c:strRef>
          </c:tx>
          <c:spPr>
            <a:solidFill>
              <a:schemeClr val="accent1">
                <a:alpha val="85000"/>
              </a:schemeClr>
            </a:solidFill>
            <a:ln w="9525" cap="flat" cmpd="sng" algn="ctr">
              <a:solidFill>
                <a:schemeClr val="lt1">
                  <a:alpha val="50000"/>
                </a:schemeClr>
              </a:solidFill>
              <a:round/>
            </a:ln>
            <a:effectLst/>
          </c:spPr>
          <c:invertIfNegative val="0"/>
          <c:dLbls>
            <c:dLbl>
              <c:idx val="0"/>
              <c:layout>
                <c:manualLayout>
                  <c:x val="0"/>
                  <c:y val="1.436504025825599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4F1-4DA0-AA48-5DBDAB66F100}"/>
                </c:ext>
              </c:extLst>
            </c:dLbl>
            <c:dLbl>
              <c:idx val="1"/>
              <c:layout>
                <c:manualLayout>
                  <c:x val="-2.2751901620060798E-3"/>
                  <c:y val="1.436504025825599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4F1-4DA0-AA48-5DBDAB66F100}"/>
                </c:ext>
              </c:extLst>
            </c:dLbl>
            <c:dLbl>
              <c:idx val="2"/>
              <c:layout>
                <c:manualLayout>
                  <c:x val="-2.2751901620061007E-3"/>
                  <c:y val="3.638042762723092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4F1-4DA0-AA48-5DBDAB66F100}"/>
                </c:ext>
              </c:extLst>
            </c:dLbl>
            <c:dLbl>
              <c:idx val="3"/>
              <c:layout>
                <c:manualLayout>
                  <c:x val="-4.5503803240122013E-3"/>
                  <c:y val="2.537273394274349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4F1-4DA0-AA48-5DBDAB66F100}"/>
                </c:ext>
              </c:extLst>
            </c:dLbl>
            <c:dLbl>
              <c:idx val="4"/>
              <c:layout>
                <c:manualLayout>
                  <c:x val="-2.2751901620061215E-3"/>
                  <c:y val="8.8611934160123685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4F1-4DA0-AA48-5DBDAB66F100}"/>
                </c:ext>
              </c:extLst>
            </c:dLbl>
            <c:dLbl>
              <c:idx val="5"/>
              <c:layout>
                <c:manualLayout>
                  <c:x val="0"/>
                  <c:y val="1.436504025825609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4F1-4DA0-AA48-5DBDAB66F100}"/>
                </c:ext>
              </c:extLst>
            </c:dLbl>
            <c:dLbl>
              <c:idx val="6"/>
              <c:layout>
                <c:manualLayout>
                  <c:x val="2.2751901620059966E-3"/>
                  <c:y val="1.907407961162776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F1-4DA0-AA48-5DBDAB66F100}"/>
                </c:ext>
              </c:extLst>
            </c:dLbl>
            <c:dLbl>
              <c:idx val="7"/>
              <c:layout>
                <c:manualLayout>
                  <c:x val="0"/>
                  <c:y val="2.457792645387147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4F1-4DA0-AA48-5DBDAB66F100}"/>
                </c:ext>
              </c:extLst>
            </c:dLbl>
            <c:dLbl>
              <c:idx val="8"/>
              <c:layout>
                <c:manualLayout>
                  <c:x val="-4.5503803240121597E-3"/>
                  <c:y val="1.155374463104074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4F1-4DA0-AA48-5DBDAB66F100}"/>
                </c:ext>
              </c:extLst>
            </c:dLbl>
            <c:dLbl>
              <c:idx val="9"/>
              <c:layout>
                <c:manualLayout>
                  <c:x val="-2.2751901620061635E-3"/>
                  <c:y val="8.066385927140335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4F1-4DA0-AA48-5DBDAB66F100}"/>
                </c:ext>
              </c:extLst>
            </c:dLbl>
            <c:dLbl>
              <c:idx val="10"/>
              <c:layout>
                <c:manualLayout>
                  <c:x val="2.2751901620060798E-3"/>
                  <c:y val="-2.1465002684750503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F1-4DA0-AA48-5DBDAB66F100}"/>
                </c:ext>
              </c:extLst>
            </c:dLbl>
            <c:dLbl>
              <c:idx val="11"/>
              <c:layout>
                <c:manualLayout>
                  <c:x val="-1.6684535113537875E-16"/>
                  <c:y val="8.861193416012377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F1-4DA0-AA48-5DBDAB66F100}"/>
                </c:ext>
              </c:extLst>
            </c:dLbl>
            <c:dLbl>
              <c:idx val="12"/>
              <c:layout>
                <c:manualLayout>
                  <c:x val="4.5503803240119932E-3"/>
                  <c:y val="-2.1465002684750612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F1-4DA0-AA48-5DBDAB66F100}"/>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fr-F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numRef>
              <c:f>situation!$A$2:$A$14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situation!$B$2:$B$14</c:f>
              <c:numCache>
                <c:formatCode>General</c:formatCode>
                <c:ptCount val="13"/>
                <c:pt idx="0">
                  <c:v>52</c:v>
                </c:pt>
                <c:pt idx="1">
                  <c:v>52</c:v>
                </c:pt>
                <c:pt idx="2">
                  <c:v>85</c:v>
                </c:pt>
                <c:pt idx="3">
                  <c:v>89</c:v>
                </c:pt>
                <c:pt idx="4">
                  <c:v>100</c:v>
                </c:pt>
                <c:pt idx="5">
                  <c:v>99</c:v>
                </c:pt>
                <c:pt idx="6">
                  <c:v>112</c:v>
                </c:pt>
                <c:pt idx="7">
                  <c:v>112</c:v>
                </c:pt>
                <c:pt idx="8">
                  <c:v>114</c:v>
                </c:pt>
                <c:pt idx="9">
                  <c:v>112</c:v>
                </c:pt>
                <c:pt idx="10">
                  <c:v>111</c:v>
                </c:pt>
                <c:pt idx="11">
                  <c:v>109</c:v>
                </c:pt>
                <c:pt idx="12">
                  <c:v>107</c:v>
                </c:pt>
              </c:numCache>
            </c:numRef>
          </c:val>
          <c:extLst>
            <c:ext xmlns:c16="http://schemas.microsoft.com/office/drawing/2014/chart" uri="{C3380CC4-5D6E-409C-BE32-E72D297353CC}">
              <c16:uniqueId val="{00000000-A4F1-4DA0-AA48-5DBDAB66F100}"/>
            </c:ext>
          </c:extLst>
        </c:ser>
        <c:dLbls>
          <c:dLblPos val="inEnd"/>
          <c:showLegendKey val="0"/>
          <c:showVal val="1"/>
          <c:showCatName val="0"/>
          <c:showSerName val="0"/>
          <c:showPercent val="0"/>
          <c:showBubbleSize val="0"/>
        </c:dLbls>
        <c:gapWidth val="65"/>
        <c:axId val="543745776"/>
        <c:axId val="543744696"/>
      </c:barChart>
      <c:catAx>
        <c:axId val="54374577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fr-FR"/>
          </a:p>
        </c:txPr>
        <c:crossAx val="543744696"/>
        <c:crosses val="autoZero"/>
        <c:auto val="1"/>
        <c:lblAlgn val="ctr"/>
        <c:lblOffset val="100"/>
        <c:noMultiLvlLbl val="0"/>
      </c:catAx>
      <c:valAx>
        <c:axId val="54374469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43745776"/>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713071560434658E-2"/>
          <c:y val="0.20281962957743246"/>
          <c:w val="0.9415807086614173"/>
          <c:h val="0.61172491322830047"/>
        </c:manualLayout>
      </c:layout>
      <c:lineChart>
        <c:grouping val="standard"/>
        <c:varyColors val="0"/>
        <c:ser>
          <c:idx val="1"/>
          <c:order val="1"/>
          <c:tx>
            <c:strRef>
              <c:f>situation!$O$1</c:f>
              <c:strCache>
                <c:ptCount val="1"/>
                <c:pt idx="0">
                  <c:v>Retrait d'agrément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6.8137665267370487E-3"/>
                  <c:y val="-2.75192342112186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129-4FBD-B7BB-3F80C3C8A2C4}"/>
                </c:ext>
              </c:extLst>
            </c:dLbl>
            <c:dLbl>
              <c:idx val="4"/>
              <c:layout>
                <c:manualLayout>
                  <c:x val="-2.271255508912353E-2"/>
                  <c:y val="-5.20302447306062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6129-4FBD-B7BB-3F80C3C8A2C4}"/>
                </c:ext>
              </c:extLst>
            </c:dLbl>
            <c:dLbl>
              <c:idx val="6"/>
              <c:layout>
                <c:manualLayout>
                  <c:x val="-1.8170044071298824E-2"/>
                  <c:y val="-4.68272202575456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6129-4FBD-B7BB-3F80C3C8A2C4}"/>
                </c:ext>
              </c:extLst>
            </c:dLbl>
            <c:dLbl>
              <c:idx val="8"/>
              <c:layout>
                <c:manualLayout>
                  <c:x val="-1.5898788562386471E-2"/>
                  <c:y val="2.75192342112184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129-4FBD-B7BB-3F80C3C8A2C4}"/>
                </c:ext>
              </c:extLst>
            </c:dLbl>
            <c:dLbl>
              <c:idx val="9"/>
              <c:layout>
                <c:manualLayout>
                  <c:x val="-2.7255066106948153E-2"/>
                  <c:y val="-6.604616210692457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6129-4FBD-B7BB-3F80C3C8A2C4}"/>
                </c:ext>
              </c:extLst>
            </c:dLbl>
            <c:dLbl>
              <c:idx val="11"/>
              <c:layout>
                <c:manualLayout>
                  <c:x val="-2.0441299580211177E-2"/>
                  <c:y val="-7.15500089491682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6129-4FBD-B7BB-3F80C3C8A2C4}"/>
                </c:ext>
              </c:extLst>
            </c:dLbl>
            <c:dLbl>
              <c:idx val="12"/>
              <c:layout>
                <c:manualLayout>
                  <c:x val="-2.9526321615860589E-2"/>
                  <c:y val="-6.054231526468096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6129-4FBD-B7BB-3F80C3C8A2C4}"/>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situation!$M$2:$M$14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situation!$O$2:$O$14</c:f>
              <c:numCache>
                <c:formatCode>General</c:formatCode>
                <c:ptCount val="13"/>
                <c:pt idx="0">
                  <c:v>0</c:v>
                </c:pt>
                <c:pt idx="1">
                  <c:v>0</c:v>
                </c:pt>
                <c:pt idx="2">
                  <c:v>0</c:v>
                </c:pt>
                <c:pt idx="3">
                  <c:v>0</c:v>
                </c:pt>
                <c:pt idx="4">
                  <c:v>1</c:v>
                </c:pt>
                <c:pt idx="5">
                  <c:v>3</c:v>
                </c:pt>
                <c:pt idx="6">
                  <c:v>1</c:v>
                </c:pt>
                <c:pt idx="7">
                  <c:v>2</c:v>
                </c:pt>
                <c:pt idx="8">
                  <c:v>3</c:v>
                </c:pt>
                <c:pt idx="9">
                  <c:v>3</c:v>
                </c:pt>
                <c:pt idx="10">
                  <c:v>1</c:v>
                </c:pt>
                <c:pt idx="11">
                  <c:v>2</c:v>
                </c:pt>
                <c:pt idx="12">
                  <c:v>3</c:v>
                </c:pt>
              </c:numCache>
            </c:numRef>
          </c:val>
          <c:smooth val="0"/>
          <c:extLst>
            <c:ext xmlns:c16="http://schemas.microsoft.com/office/drawing/2014/chart" uri="{C3380CC4-5D6E-409C-BE32-E72D297353CC}">
              <c16:uniqueId val="{00000000-6129-4FBD-B7BB-3F80C3C8A2C4}"/>
            </c:ext>
          </c:extLst>
        </c:ser>
        <c:dLbls>
          <c:showLegendKey val="0"/>
          <c:showVal val="1"/>
          <c:showCatName val="0"/>
          <c:showSerName val="0"/>
          <c:showPercent val="0"/>
          <c:showBubbleSize val="0"/>
        </c:dLbls>
        <c:marker val="1"/>
        <c:smooth val="0"/>
        <c:axId val="425755104"/>
        <c:axId val="750290744"/>
      </c:lineChart>
      <c:lineChart>
        <c:grouping val="standard"/>
        <c:varyColors val="0"/>
        <c:ser>
          <c:idx val="0"/>
          <c:order val="0"/>
          <c:tx>
            <c:strRef>
              <c:f>situation!$N$1</c:f>
              <c:strCache>
                <c:ptCount val="1"/>
                <c:pt idx="0">
                  <c:v>Autorisation d'exercice</c:v>
                </c:pt>
              </c:strCache>
            </c:strRef>
          </c:tx>
          <c:spPr>
            <a:ln w="28575" cap="rnd">
              <a:solidFill>
                <a:srgbClr val="7030A0"/>
              </a:solidFill>
              <a:round/>
            </a:ln>
            <a:effectLst/>
          </c:spPr>
          <c:marker>
            <c:symbol val="circle"/>
            <c:size val="5"/>
            <c:spPr>
              <a:solidFill>
                <a:srgbClr val="7030A0"/>
              </a:solidFill>
              <a:ln w="9525">
                <a:solidFill>
                  <a:srgbClr val="7030A0"/>
                </a:solidFill>
              </a:ln>
              <a:effectLst/>
            </c:spPr>
          </c:marker>
          <c:dLbls>
            <c:dLbl>
              <c:idx val="0"/>
              <c:layout>
                <c:manualLayout>
                  <c:x val="-2.95263216158606E-2"/>
                  <c:y val="-2.75192342112186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6129-4FBD-B7BB-3F80C3C8A2C4}"/>
                </c:ext>
              </c:extLst>
            </c:dLbl>
            <c:dLbl>
              <c:idx val="1"/>
              <c:layout>
                <c:manualLayout>
                  <c:x val="4.5425110178247061E-3"/>
                  <c:y val="-2.75192342112186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129-4FBD-B7BB-3F80C3C8A2C4}"/>
                </c:ext>
              </c:extLst>
            </c:dLbl>
            <c:dLbl>
              <c:idx val="2"/>
              <c:layout>
                <c:manualLayout>
                  <c:x val="-3.6340088142597669E-2"/>
                  <c:y val="-6.24362936767274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129-4FBD-B7BB-3F80C3C8A2C4}"/>
                </c:ext>
              </c:extLst>
            </c:dLbl>
            <c:dLbl>
              <c:idx val="5"/>
              <c:layout>
                <c:manualLayout>
                  <c:x val="-3.6340088142597649E-2"/>
                  <c:y val="-8.255770263365572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129-4FBD-B7BB-3F80C3C8A2C4}"/>
                </c:ext>
              </c:extLst>
            </c:dLbl>
            <c:dLbl>
              <c:idx val="6"/>
              <c:layout>
                <c:manualLayout>
                  <c:x val="-3.1797577124772942E-2"/>
                  <c:y val="-6.243629367672748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129-4FBD-B7BB-3F80C3C8A2C4}"/>
                </c:ext>
              </c:extLst>
            </c:dLbl>
            <c:dLbl>
              <c:idx val="8"/>
              <c:layout>
                <c:manualLayout>
                  <c:x val="-2.9526321615860589E-2"/>
                  <c:y val="-5.50384684224371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6129-4FBD-B7BB-3F80C3C8A2C4}"/>
                </c:ext>
              </c:extLst>
            </c:dLbl>
            <c:dLbl>
              <c:idx val="11"/>
              <c:layout>
                <c:manualLayout>
                  <c:x val="-9.0850220356494121E-3"/>
                  <c:y val="-3.30230810534621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6129-4FBD-B7BB-3F80C3C8A2C4}"/>
                </c:ext>
              </c:extLst>
            </c:dLbl>
            <c:dLbl>
              <c:idx val="12"/>
              <c:layout>
                <c:manualLayout>
                  <c:x val="-9.0850220356494121E-3"/>
                  <c:y val="-1.65115405267311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6129-4FBD-B7BB-3F80C3C8A2C4}"/>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situation!$M$2:$M$14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situation!$N$2:$N$14</c:f>
              <c:numCache>
                <c:formatCode>General</c:formatCode>
                <c:ptCount val="13"/>
                <c:pt idx="0">
                  <c:v>0</c:v>
                </c:pt>
                <c:pt idx="1">
                  <c:v>0</c:v>
                </c:pt>
                <c:pt idx="2">
                  <c:v>33</c:v>
                </c:pt>
                <c:pt idx="3">
                  <c:v>4</c:v>
                </c:pt>
                <c:pt idx="4">
                  <c:v>12</c:v>
                </c:pt>
                <c:pt idx="5">
                  <c:v>2</c:v>
                </c:pt>
                <c:pt idx="6">
                  <c:v>14</c:v>
                </c:pt>
                <c:pt idx="7">
                  <c:v>2</c:v>
                </c:pt>
                <c:pt idx="8">
                  <c:v>5</c:v>
                </c:pt>
                <c:pt idx="9">
                  <c:v>1</c:v>
                </c:pt>
                <c:pt idx="10">
                  <c:v>0</c:v>
                </c:pt>
                <c:pt idx="11">
                  <c:v>0</c:v>
                </c:pt>
                <c:pt idx="12">
                  <c:v>1</c:v>
                </c:pt>
              </c:numCache>
            </c:numRef>
          </c:val>
          <c:smooth val="0"/>
          <c:extLst>
            <c:ext xmlns:c16="http://schemas.microsoft.com/office/drawing/2014/chart" uri="{C3380CC4-5D6E-409C-BE32-E72D297353CC}">
              <c16:uniqueId val="{00000001-6129-4FBD-B7BB-3F80C3C8A2C4}"/>
            </c:ext>
          </c:extLst>
        </c:ser>
        <c:dLbls>
          <c:showLegendKey val="0"/>
          <c:showVal val="1"/>
          <c:showCatName val="0"/>
          <c:showSerName val="0"/>
          <c:showPercent val="0"/>
          <c:showBubbleSize val="0"/>
        </c:dLbls>
        <c:marker val="1"/>
        <c:smooth val="0"/>
        <c:axId val="285168712"/>
        <c:axId val="750292184"/>
      </c:lineChart>
      <c:catAx>
        <c:axId val="425755104"/>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Aptos" panose="020B0004020202020204" pitchFamily="34" charset="0"/>
                <a:ea typeface="+mn-ea"/>
                <a:cs typeface="+mn-cs"/>
              </a:defRPr>
            </a:pPr>
            <a:endParaRPr lang="fr-FR"/>
          </a:p>
        </c:txPr>
        <c:crossAx val="750290744"/>
        <c:crosses val="autoZero"/>
        <c:auto val="1"/>
        <c:lblAlgn val="ctr"/>
        <c:lblOffset val="100"/>
        <c:noMultiLvlLbl val="0"/>
      </c:catAx>
      <c:valAx>
        <c:axId val="750290744"/>
        <c:scaling>
          <c:orientation val="minMax"/>
          <c:min val="-3.0000000000000006E-2"/>
        </c:scaling>
        <c:delete val="1"/>
        <c:axPos val="l"/>
        <c:numFmt formatCode="General" sourceLinked="1"/>
        <c:majorTickMark val="out"/>
        <c:minorTickMark val="none"/>
        <c:tickLblPos val="nextTo"/>
        <c:crossAx val="425755104"/>
        <c:crosses val="autoZero"/>
        <c:crossBetween val="between"/>
      </c:valAx>
      <c:valAx>
        <c:axId val="750292184"/>
        <c:scaling>
          <c:orientation val="minMax"/>
          <c:min val="-0.2"/>
        </c:scaling>
        <c:delete val="1"/>
        <c:axPos val="r"/>
        <c:numFmt formatCode="General" sourceLinked="1"/>
        <c:majorTickMark val="none"/>
        <c:minorTickMark val="none"/>
        <c:tickLblPos val="nextTo"/>
        <c:crossAx val="285168712"/>
        <c:crosses val="max"/>
        <c:crossBetween val="between"/>
      </c:valAx>
      <c:catAx>
        <c:axId val="285168712"/>
        <c:scaling>
          <c:orientation val="minMax"/>
        </c:scaling>
        <c:delete val="1"/>
        <c:axPos val="b"/>
        <c:numFmt formatCode="General" sourceLinked="1"/>
        <c:majorTickMark val="none"/>
        <c:minorTickMark val="none"/>
        <c:tickLblPos val="nextTo"/>
        <c:crossAx val="750292184"/>
        <c:crosses val="autoZero"/>
        <c:auto val="1"/>
        <c:lblAlgn val="ctr"/>
        <c:lblOffset val="100"/>
        <c:noMultiLvlLbl val="0"/>
      </c:catAx>
      <c:spPr>
        <a:noFill/>
        <a:ln>
          <a:noFill/>
        </a:ln>
        <a:effectLst/>
      </c:spPr>
    </c:plotArea>
    <c:legend>
      <c:legendPos val="r"/>
      <c:layout>
        <c:manualLayout>
          <c:xMode val="edge"/>
          <c:yMode val="edge"/>
          <c:x val="6.8420650620521536E-2"/>
          <c:y val="3.4118216562938647E-2"/>
          <c:w val="0.86005664916885394"/>
          <c:h val="7.9197322443517307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Aptos" panose="020B0004020202020204" pitchFamily="34" charset="0"/>
              <a:ea typeface="+mn-ea"/>
              <a:cs typeface="+mn-cs"/>
            </a:defRPr>
          </a:pPr>
          <a:endParaRPr lang="fr-FR"/>
        </a:p>
      </c:txPr>
    </c:legend>
    <c:plotVisOnly val="1"/>
    <c:dispBlanksAs val="gap"/>
    <c:showDLblsOverMax val="0"/>
  </c:chart>
  <c:spPr>
    <a:noFill/>
    <a:ln>
      <a:noFill/>
    </a:ln>
    <a:effectLst/>
  </c:spPr>
  <c:txPr>
    <a:bodyPr/>
    <a:lstStyle/>
    <a:p>
      <a:pPr>
        <a:defRPr sz="1100">
          <a:latin typeface="Aptos" panose="020B0004020202020204" pitchFamily="34" charset="0"/>
        </a:defRPr>
      </a:pPr>
      <a:endParaRPr lang="fr-FR"/>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089392775854502E-2"/>
          <c:y val="9.6941500123716107E-2"/>
          <c:w val="0.97986397900300237"/>
          <c:h val="0.8154553173122191"/>
        </c:manualLayout>
      </c:layout>
      <c:barChart>
        <c:barDir val="col"/>
        <c:grouping val="stacked"/>
        <c:varyColors val="0"/>
        <c:ser>
          <c:idx val="0"/>
          <c:order val="0"/>
          <c:tx>
            <c:strRef>
              <c:f>situation!$R$1</c:f>
              <c:strCache>
                <c:ptCount val="1"/>
                <c:pt idx="0">
                  <c:v>IMCEC</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situation!$Q$2:$Q$14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situation!$R$2:$R$14</c:f>
              <c:numCache>
                <c:formatCode>General</c:formatCode>
                <c:ptCount val="13"/>
                <c:pt idx="0">
                  <c:v>36</c:v>
                </c:pt>
                <c:pt idx="1">
                  <c:v>36</c:v>
                </c:pt>
                <c:pt idx="2">
                  <c:v>69</c:v>
                </c:pt>
                <c:pt idx="3">
                  <c:v>70</c:v>
                </c:pt>
                <c:pt idx="4">
                  <c:v>79</c:v>
                </c:pt>
                <c:pt idx="5">
                  <c:v>76</c:v>
                </c:pt>
                <c:pt idx="6">
                  <c:v>89</c:v>
                </c:pt>
                <c:pt idx="7">
                  <c:v>87</c:v>
                </c:pt>
                <c:pt idx="8">
                  <c:v>86</c:v>
                </c:pt>
                <c:pt idx="9">
                  <c:v>85</c:v>
                </c:pt>
                <c:pt idx="10">
                  <c:v>84</c:v>
                </c:pt>
                <c:pt idx="11">
                  <c:v>83</c:v>
                </c:pt>
                <c:pt idx="12">
                  <c:v>83</c:v>
                </c:pt>
              </c:numCache>
            </c:numRef>
          </c:val>
          <c:extLst>
            <c:ext xmlns:c16="http://schemas.microsoft.com/office/drawing/2014/chart" uri="{C3380CC4-5D6E-409C-BE32-E72D297353CC}">
              <c16:uniqueId val="{00000000-3DF1-4BFD-9F25-E32E578AC669}"/>
            </c:ext>
          </c:extLst>
        </c:ser>
        <c:ser>
          <c:idx val="1"/>
          <c:order val="1"/>
          <c:tx>
            <c:strRef>
              <c:f>situation!$S$1</c:f>
              <c:strCache>
                <c:ptCount val="1"/>
                <c:pt idx="0">
                  <c:v>Associations</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situation!$Q$2:$Q$14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situation!$S$2:$S$14</c:f>
              <c:numCache>
                <c:formatCode>General</c:formatCode>
                <c:ptCount val="13"/>
                <c:pt idx="0">
                  <c:v>15</c:v>
                </c:pt>
                <c:pt idx="1">
                  <c:v>15</c:v>
                </c:pt>
                <c:pt idx="2">
                  <c:v>15</c:v>
                </c:pt>
                <c:pt idx="3">
                  <c:v>17</c:v>
                </c:pt>
                <c:pt idx="4">
                  <c:v>18</c:v>
                </c:pt>
                <c:pt idx="5">
                  <c:v>19</c:v>
                </c:pt>
                <c:pt idx="6">
                  <c:v>19</c:v>
                </c:pt>
                <c:pt idx="7">
                  <c:v>19</c:v>
                </c:pt>
                <c:pt idx="8">
                  <c:v>19</c:v>
                </c:pt>
                <c:pt idx="9">
                  <c:v>18</c:v>
                </c:pt>
                <c:pt idx="10">
                  <c:v>17</c:v>
                </c:pt>
                <c:pt idx="11">
                  <c:v>16</c:v>
                </c:pt>
                <c:pt idx="12">
                  <c:v>13</c:v>
                </c:pt>
              </c:numCache>
            </c:numRef>
          </c:val>
          <c:extLst>
            <c:ext xmlns:c16="http://schemas.microsoft.com/office/drawing/2014/chart" uri="{C3380CC4-5D6E-409C-BE32-E72D297353CC}">
              <c16:uniqueId val="{00000001-3DF1-4BFD-9F25-E32E578AC669}"/>
            </c:ext>
          </c:extLst>
        </c:ser>
        <c:ser>
          <c:idx val="2"/>
          <c:order val="2"/>
          <c:tx>
            <c:strRef>
              <c:f>situation!$T$1</c:f>
              <c:strCache>
                <c:ptCount val="1"/>
                <c:pt idx="0">
                  <c:v>Sociétés</c:v>
                </c:pt>
              </c:strCache>
            </c:strRef>
          </c:tx>
          <c:spPr>
            <a:solidFill>
              <a:schemeClr val="accent4">
                <a:lumMod val="75000"/>
              </a:schemeClr>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situation!$Q$2:$Q$14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situation!$T$2:$T$14</c:f>
              <c:numCache>
                <c:formatCode>General</c:formatCode>
                <c:ptCount val="13"/>
                <c:pt idx="0">
                  <c:v>1</c:v>
                </c:pt>
                <c:pt idx="1">
                  <c:v>1</c:v>
                </c:pt>
                <c:pt idx="2">
                  <c:v>1</c:v>
                </c:pt>
                <c:pt idx="3">
                  <c:v>2</c:v>
                </c:pt>
                <c:pt idx="4">
                  <c:v>3</c:v>
                </c:pt>
                <c:pt idx="5">
                  <c:v>4</c:v>
                </c:pt>
                <c:pt idx="6">
                  <c:v>4</c:v>
                </c:pt>
                <c:pt idx="7">
                  <c:v>6</c:v>
                </c:pt>
                <c:pt idx="8">
                  <c:v>9</c:v>
                </c:pt>
                <c:pt idx="9">
                  <c:v>9</c:v>
                </c:pt>
                <c:pt idx="10">
                  <c:v>10</c:v>
                </c:pt>
                <c:pt idx="11">
                  <c:v>10</c:v>
                </c:pt>
                <c:pt idx="12">
                  <c:v>11</c:v>
                </c:pt>
              </c:numCache>
            </c:numRef>
          </c:val>
          <c:extLst>
            <c:ext xmlns:c16="http://schemas.microsoft.com/office/drawing/2014/chart" uri="{C3380CC4-5D6E-409C-BE32-E72D297353CC}">
              <c16:uniqueId val="{00000002-3DF1-4BFD-9F25-E32E578AC669}"/>
            </c:ext>
          </c:extLst>
        </c:ser>
        <c:dLbls>
          <c:dLblPos val="ctr"/>
          <c:showLegendKey val="0"/>
          <c:showVal val="1"/>
          <c:showCatName val="0"/>
          <c:showSerName val="0"/>
          <c:showPercent val="0"/>
          <c:showBubbleSize val="0"/>
        </c:dLbls>
        <c:gapWidth val="85"/>
        <c:overlap val="100"/>
        <c:axId val="516637088"/>
        <c:axId val="516646088"/>
      </c:barChart>
      <c:catAx>
        <c:axId val="51663708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ptos" panose="020B0004020202020204" pitchFamily="34" charset="0"/>
                <a:ea typeface="+mn-ea"/>
                <a:cs typeface="+mn-cs"/>
              </a:defRPr>
            </a:pPr>
            <a:endParaRPr lang="fr-FR"/>
          </a:p>
        </c:txPr>
        <c:crossAx val="516646088"/>
        <c:crosses val="autoZero"/>
        <c:auto val="1"/>
        <c:lblAlgn val="ctr"/>
        <c:lblOffset val="100"/>
        <c:noMultiLvlLbl val="0"/>
      </c:catAx>
      <c:valAx>
        <c:axId val="516646088"/>
        <c:scaling>
          <c:orientation val="minMax"/>
        </c:scaling>
        <c:delete val="1"/>
        <c:axPos val="l"/>
        <c:numFmt formatCode="General" sourceLinked="1"/>
        <c:majorTickMark val="out"/>
        <c:minorTickMark val="none"/>
        <c:tickLblPos val="nextTo"/>
        <c:crossAx val="516637088"/>
        <c:crosses val="autoZero"/>
        <c:crossBetween val="between"/>
      </c:valAx>
      <c:spPr>
        <a:noFill/>
        <a:ln>
          <a:noFill/>
        </a:ln>
        <a:effectLst/>
      </c:spPr>
    </c:plotArea>
    <c:legend>
      <c:legendPos val="r"/>
      <c:layout>
        <c:manualLayout>
          <c:xMode val="edge"/>
          <c:yMode val="edge"/>
          <c:x val="3.2641122768197632E-2"/>
          <c:y val="5.5900532834949376E-2"/>
          <c:w val="0.4670465879265091"/>
          <c:h val="9.548775153105862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Aptos" panose="020B0004020202020204" pitchFamily="34" charset="0"/>
              <a:ea typeface="+mn-ea"/>
              <a:cs typeface="+mn-cs"/>
            </a:defRPr>
          </a:pPr>
          <a:endParaRPr lang="fr-FR"/>
        </a:p>
      </c:txPr>
    </c:legend>
    <c:plotVisOnly val="1"/>
    <c:dispBlanksAs val="gap"/>
    <c:showDLblsOverMax val="0"/>
  </c:chart>
  <c:spPr>
    <a:noFill/>
    <a:ln>
      <a:noFill/>
    </a:ln>
    <a:effectLst/>
  </c:spPr>
  <c:txPr>
    <a:bodyPr/>
    <a:lstStyle/>
    <a:p>
      <a:pPr>
        <a:defRPr sz="1200">
          <a:latin typeface="Aptos" panose="020B0004020202020204" pitchFamily="34"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964925115875094E-3"/>
          <c:y val="0.22928878681831441"/>
          <c:w val="0.98801266910836028"/>
          <c:h val="0.67131926217556137"/>
        </c:manualLayout>
      </c:layout>
      <c:barChart>
        <c:barDir val="col"/>
        <c:grouping val="clustered"/>
        <c:varyColors val="0"/>
        <c:ser>
          <c:idx val="0"/>
          <c:order val="0"/>
          <c:spPr>
            <a:solidFill>
              <a:schemeClr val="accent6"/>
            </a:solidFill>
            <a:ln>
              <a:noFill/>
            </a:ln>
            <a:effectLst/>
          </c:spPr>
          <c:invertIfNegative val="0"/>
          <c:dLbls>
            <c:dLbl>
              <c:idx val="0"/>
              <c:spPr>
                <a:noFill/>
                <a:ln>
                  <a:noFill/>
                </a:ln>
                <a:effectLst/>
              </c:spPr>
              <c:txPr>
                <a:bodyPr rot="0" spcFirstLastPara="1" vertOverflow="ellipsis" vert="horz" wrap="square" anchor="ctr" anchorCtr="1"/>
                <a:lstStyle/>
                <a:p>
                  <a:pPr>
                    <a:defRPr sz="800" b="1"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1-81F3-4F52-A3A5-26DC6A5BBA71}"/>
                </c:ext>
              </c:extLst>
            </c:dLbl>
            <c:dLbl>
              <c:idx val="12"/>
              <c:spPr>
                <a:noFill/>
                <a:ln>
                  <a:noFill/>
                </a:ln>
                <a:effectLst/>
              </c:spPr>
              <c:txPr>
                <a:bodyPr rot="0" spcFirstLastPara="1" vertOverflow="ellipsis" vert="horz" wrap="square" anchor="ctr" anchorCtr="1"/>
                <a:lstStyle/>
                <a:p>
                  <a:pPr>
                    <a:defRPr sz="800" b="1"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extLst>
                <c:ext xmlns:c16="http://schemas.microsoft.com/office/drawing/2014/chart" uri="{C3380CC4-5D6E-409C-BE32-E72D297353CC}">
                  <c16:uniqueId val="{00000000-81F3-4F52-A3A5-26DC6A5BBA71}"/>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Aptos" panose="020B0004020202020204" pitchFamily="34" charset="0"/>
                    <a:ea typeface="+mn-ea"/>
                    <a:cs typeface="+mn-cs"/>
                  </a:defRPr>
                </a:pPr>
                <a:endParaRPr lang="fr-F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Présentation!$B$15:$N$15</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Présentation!$B$16:$N$16</c:f>
              <c:numCache>
                <c:formatCode>#,##0</c:formatCode>
                <c:ptCount val="13"/>
                <c:pt idx="0">
                  <c:v>1577936</c:v>
                </c:pt>
                <c:pt idx="1">
                  <c:v>1614150</c:v>
                </c:pt>
                <c:pt idx="2">
                  <c:v>1792146</c:v>
                </c:pt>
                <c:pt idx="3">
                  <c:v>1825262</c:v>
                </c:pt>
                <c:pt idx="4">
                  <c:v>1892544</c:v>
                </c:pt>
                <c:pt idx="5">
                  <c:v>2164200</c:v>
                </c:pt>
                <c:pt idx="6">
                  <c:v>2313408</c:v>
                </c:pt>
                <c:pt idx="7">
                  <c:v>2463815</c:v>
                </c:pt>
                <c:pt idx="8">
                  <c:v>2718339</c:v>
                </c:pt>
                <c:pt idx="9">
                  <c:v>2882884</c:v>
                </c:pt>
                <c:pt idx="10">
                  <c:v>3307994</c:v>
                </c:pt>
                <c:pt idx="11">
                  <c:v>3614879</c:v>
                </c:pt>
                <c:pt idx="12">
                  <c:v>3882119</c:v>
                </c:pt>
              </c:numCache>
            </c:numRef>
          </c:val>
          <c:extLst>
            <c:ext xmlns:c16="http://schemas.microsoft.com/office/drawing/2014/chart" uri="{C3380CC4-5D6E-409C-BE32-E72D297353CC}">
              <c16:uniqueId val="{00000000-ECC6-475F-BDCC-AD3C41CCB29A}"/>
            </c:ext>
          </c:extLst>
        </c:ser>
        <c:dLbls>
          <c:dLblPos val="outEnd"/>
          <c:showLegendKey val="0"/>
          <c:showVal val="1"/>
          <c:showCatName val="0"/>
          <c:showSerName val="0"/>
          <c:showPercent val="0"/>
          <c:showBubbleSize val="0"/>
        </c:dLbls>
        <c:gapWidth val="85"/>
        <c:axId val="630864848"/>
        <c:axId val="630861608"/>
      </c:barChart>
      <c:catAx>
        <c:axId val="630864848"/>
        <c:scaling>
          <c:orientation val="minMax"/>
        </c:scaling>
        <c:delete val="0"/>
        <c:axPos val="b"/>
        <c:numFmt formatCode="General" sourceLinked="1"/>
        <c:majorTickMark val="out"/>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950" b="0" i="0" u="none" strike="noStrike" kern="1200" baseline="0">
                <a:solidFill>
                  <a:schemeClr val="tx1"/>
                </a:solidFill>
                <a:latin typeface="Aptos" panose="020B0004020202020204" pitchFamily="34" charset="0"/>
                <a:ea typeface="+mn-ea"/>
                <a:cs typeface="+mn-cs"/>
              </a:defRPr>
            </a:pPr>
            <a:endParaRPr lang="fr-FR"/>
          </a:p>
        </c:txPr>
        <c:crossAx val="630861608"/>
        <c:crosses val="autoZero"/>
        <c:auto val="1"/>
        <c:lblAlgn val="ctr"/>
        <c:lblOffset val="100"/>
        <c:noMultiLvlLbl val="0"/>
      </c:catAx>
      <c:valAx>
        <c:axId val="630861608"/>
        <c:scaling>
          <c:orientation val="minMax"/>
        </c:scaling>
        <c:delete val="1"/>
        <c:axPos val="l"/>
        <c:numFmt formatCode="#,##0" sourceLinked="1"/>
        <c:majorTickMark val="out"/>
        <c:minorTickMark val="none"/>
        <c:tickLblPos val="nextTo"/>
        <c:crossAx val="630864848"/>
        <c:crosses val="autoZero"/>
        <c:crossBetween val="between"/>
      </c:valAx>
      <c:spPr>
        <a:noFill/>
        <a:ln w="25400">
          <a:noFill/>
        </a:ln>
        <a:effectLst/>
      </c:spPr>
    </c:plotArea>
    <c:plotVisOnly val="1"/>
    <c:dispBlanksAs val="gap"/>
    <c:showDLblsOverMax val="0"/>
  </c:chart>
  <c:spPr>
    <a:noFill/>
    <a:ln>
      <a:noFill/>
    </a:ln>
    <a:effectLst/>
  </c:spPr>
  <c:txPr>
    <a:bodyPr/>
    <a:lstStyle/>
    <a:p>
      <a:pPr>
        <a:defRPr sz="950">
          <a:latin typeface="Aptos" panose="020B0004020202020204" pitchFamily="34"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29928692739384066"/>
          <c:y val="0.2211546256261922"/>
          <c:w val="0.41675875389765654"/>
          <c:h val="0.73652582714503501"/>
        </c:manualLayout>
      </c:layout>
      <c:doughnutChart>
        <c:varyColors val="1"/>
        <c:ser>
          <c:idx val="1"/>
          <c:order val="0"/>
          <c:dPt>
            <c:idx val="0"/>
            <c:bubble3D val="0"/>
            <c:spPr>
              <a:solidFill>
                <a:srgbClr val="9F3182"/>
              </a:solidFill>
              <a:ln w="19050">
                <a:solidFill>
                  <a:schemeClr val="lt1"/>
                </a:solidFill>
              </a:ln>
              <a:effectLst/>
            </c:spPr>
            <c:extLst>
              <c:ext xmlns:c16="http://schemas.microsoft.com/office/drawing/2014/chart" uri="{C3380CC4-5D6E-409C-BE32-E72D297353CC}">
                <c16:uniqueId val="{00000001-CE9D-4CD6-BAAB-FC77CADC28FC}"/>
              </c:ext>
            </c:extLst>
          </c:dPt>
          <c:dPt>
            <c:idx val="1"/>
            <c:bubble3D val="0"/>
            <c:spPr>
              <a:solidFill>
                <a:srgbClr val="7030A0"/>
              </a:solidFill>
              <a:ln w="19050">
                <a:solidFill>
                  <a:schemeClr val="lt1"/>
                </a:solidFill>
              </a:ln>
              <a:effectLst/>
            </c:spPr>
            <c:extLst>
              <c:ext xmlns:c16="http://schemas.microsoft.com/office/drawing/2014/chart" uri="{C3380CC4-5D6E-409C-BE32-E72D297353CC}">
                <c16:uniqueId val="{00000003-CE9D-4CD6-BAAB-FC77CADC28FC}"/>
              </c:ext>
            </c:extLst>
          </c:dPt>
          <c:dPt>
            <c:idx val="2"/>
            <c:bubble3D val="0"/>
            <c:spPr>
              <a:solidFill>
                <a:srgbClr val="C319FF"/>
              </a:solidFill>
              <a:ln w="19050">
                <a:solidFill>
                  <a:schemeClr val="lt1"/>
                </a:solidFill>
              </a:ln>
              <a:effectLst/>
            </c:spPr>
            <c:extLst>
              <c:ext xmlns:c16="http://schemas.microsoft.com/office/drawing/2014/chart" uri="{C3380CC4-5D6E-409C-BE32-E72D297353CC}">
                <c16:uniqueId val="{00000005-CE9D-4CD6-BAAB-FC77CADC28FC}"/>
              </c:ext>
            </c:extLst>
          </c:dPt>
          <c:dLbls>
            <c:dLbl>
              <c:idx val="0"/>
              <c:layout>
                <c:manualLayout>
                  <c:x val="0.21326645815903411"/>
                  <c:y val="5.5519101834668849E-2"/>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Aptos" panose="020B0004020202020204" pitchFamily="34" charset="0"/>
                        <a:ea typeface="+mn-ea"/>
                        <a:cs typeface="+mn-cs"/>
                      </a:defRPr>
                    </a:pPr>
                    <a:r>
                      <a:rPr lang="en-US" sz="1200">
                        <a:solidFill>
                          <a:schemeClr val="tx1"/>
                        </a:solidFill>
                      </a:rPr>
                      <a:t>IMCEC </a:t>
                    </a:r>
                    <a:fld id="{3099F145-3C7E-4917-B09D-2D6F93D2B658}" type="VALUE">
                      <a:rPr lang="en-US" sz="1200">
                        <a:solidFill>
                          <a:schemeClr val="tx1"/>
                        </a:solidFill>
                      </a:rPr>
                      <a:pPr>
                        <a:defRPr sz="1200">
                          <a:solidFill>
                            <a:schemeClr val="tx1"/>
                          </a:solidFill>
                          <a:latin typeface="Aptos" panose="020B0004020202020204" pitchFamily="34" charset="0"/>
                        </a:defRPr>
                      </a:pPr>
                      <a:t>[VALEUR]</a:t>
                    </a:fld>
                    <a:endParaRPr lang="en-US" sz="1200">
                      <a:solidFill>
                        <a:schemeClr val="tx1"/>
                      </a:solidFill>
                    </a:endParaRPr>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Aptos" panose="020B00040202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1536548218877434"/>
                      <c:h val="0.26702046581223476"/>
                    </c:manualLayout>
                  </c15:layout>
                  <c15:dlblFieldTable/>
                  <c15:showDataLabelsRange val="0"/>
                </c:ext>
                <c:ext xmlns:c16="http://schemas.microsoft.com/office/drawing/2014/chart" uri="{C3380CC4-5D6E-409C-BE32-E72D297353CC}">
                  <c16:uniqueId val="{00000001-CE9D-4CD6-BAAB-FC77CADC28FC}"/>
                </c:ext>
              </c:extLst>
            </c:dLbl>
            <c:dLbl>
              <c:idx val="1"/>
              <c:layout>
                <c:manualLayout>
                  <c:x val="-0.21592367653647479"/>
                  <c:y val="6.8423739061538008E-2"/>
                </c:manualLayout>
              </c:layout>
              <c:tx>
                <c:rich>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Aptos" panose="020B0004020202020204" pitchFamily="34" charset="0"/>
                        <a:ea typeface="+mn-ea"/>
                        <a:cs typeface="+mn-cs"/>
                      </a:defRPr>
                    </a:pPr>
                    <a:r>
                      <a:rPr lang="en-US" sz="1200">
                        <a:solidFill>
                          <a:schemeClr val="tx1"/>
                        </a:solidFill>
                        <a:latin typeface="Aptos" panose="020B0004020202020204" pitchFamily="34" charset="0"/>
                      </a:rPr>
                      <a:t>Associations </a:t>
                    </a:r>
                    <a:fld id="{9A7B1908-42C1-4883-B92B-D7218BFBBBF0}" type="VALUE">
                      <a:rPr lang="en-US" sz="1200">
                        <a:solidFill>
                          <a:schemeClr val="tx1"/>
                        </a:solidFill>
                        <a:latin typeface="Aptos" panose="020B0004020202020204" pitchFamily="34" charset="0"/>
                      </a:rPr>
                      <a:pPr>
                        <a:defRPr sz="1200">
                          <a:solidFill>
                            <a:schemeClr val="tx1"/>
                          </a:solidFill>
                          <a:latin typeface="Aptos" panose="020B0004020202020204" pitchFamily="34" charset="0"/>
                        </a:defRPr>
                      </a:pPr>
                      <a:t>[VALEUR]</a:t>
                    </a:fld>
                    <a:endParaRPr lang="en-US" sz="1200">
                      <a:solidFill>
                        <a:schemeClr val="tx1"/>
                      </a:solidFill>
                      <a:latin typeface="Aptos" panose="020B0004020202020204" pitchFamily="34" charset="0"/>
                    </a:endParaRPr>
                  </a:p>
                </c:rich>
              </c:tx>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Aptos" panose="020B0004020202020204" pitchFamily="34" charset="0"/>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0.21245343202764896"/>
                      <c:h val="0.2692862670804505"/>
                    </c:manualLayout>
                  </c15:layout>
                  <c15:dlblFieldTable/>
                  <c15:showDataLabelsRange val="0"/>
                </c:ext>
                <c:ext xmlns:c16="http://schemas.microsoft.com/office/drawing/2014/chart" uri="{C3380CC4-5D6E-409C-BE32-E72D297353CC}">
                  <c16:uniqueId val="{00000003-CE9D-4CD6-BAAB-FC77CADC28FC}"/>
                </c:ext>
              </c:extLst>
            </c:dLbl>
            <c:dLbl>
              <c:idx val="2"/>
              <c:layout>
                <c:manualLayout>
                  <c:x val="0.11722002224553356"/>
                  <c:y val="-0.22831343652293576"/>
                </c:manualLayout>
              </c:layout>
              <c:tx>
                <c:rich>
                  <a:bodyPr/>
                  <a:lstStyle/>
                  <a:p>
                    <a:r>
                      <a:rPr lang="en-US" dirty="0"/>
                      <a:t>Sociétés </a:t>
                    </a:r>
                    <a:fld id="{E529AC9C-1387-49AC-BB25-F4F440868844}" type="VALUE">
                      <a:rPr lang="en-US"/>
                      <a:pPr/>
                      <a:t>[VALEUR]</a:t>
                    </a:fld>
                    <a:endParaRPr lang="en-US" dirty="0"/>
                  </a:p>
                </c:rich>
              </c:tx>
              <c:showLegendKey val="0"/>
              <c:showVal val="1"/>
              <c:showCatName val="0"/>
              <c:showSerName val="0"/>
              <c:showPercent val="0"/>
              <c:showBubbleSize val="0"/>
              <c:extLst>
                <c:ext xmlns:c15="http://schemas.microsoft.com/office/drawing/2012/chart" uri="{CE6537A1-D6FC-4f65-9D91-7224C49458BB}">
                  <c15:layout>
                    <c:manualLayout>
                      <c:w val="0.17464415844621972"/>
                      <c:h val="0.16379192623713393"/>
                    </c:manualLayout>
                  </c15:layout>
                  <c15:dlblFieldTable/>
                  <c15:showDataLabelsRange val="0"/>
                </c:ext>
                <c:ext xmlns:c16="http://schemas.microsoft.com/office/drawing/2014/chart" uri="{C3380CC4-5D6E-409C-BE32-E72D297353CC}">
                  <c16:uniqueId val="{00000005-CE9D-4CD6-BAAB-FC77CADC28FC}"/>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Aptos" panose="020B0004020202020204" pitchFamily="34" charset="0"/>
                    <a:ea typeface="+mn-ea"/>
                    <a:cs typeface="+mn-cs"/>
                  </a:defRPr>
                </a:pPr>
                <a:endParaRPr lang="fr-FR"/>
              </a:p>
            </c:txPr>
            <c:showLegendKey val="0"/>
            <c:showVal val="1"/>
            <c:showCatName val="0"/>
            <c:showSerName val="0"/>
            <c:showPercent val="0"/>
            <c:showBubbleSize val="0"/>
            <c:showLeaderLines val="1"/>
            <c:leaderLines>
              <c:spPr>
                <a:ln w="9525" cap="flat" cmpd="sng" algn="ctr">
                  <a:solidFill>
                    <a:schemeClr val="tx1">
                      <a:lumMod val="85000"/>
                      <a:lumOff val="15000"/>
                    </a:schemeClr>
                  </a:solidFill>
                  <a:round/>
                </a:ln>
                <a:effectLst/>
              </c:spPr>
            </c:leaderLines>
            <c:extLst>
              <c:ext xmlns:c15="http://schemas.microsoft.com/office/drawing/2012/chart" uri="{CE6537A1-D6FC-4f65-9D91-7224C49458BB}"/>
            </c:extLst>
          </c:dLbls>
          <c:cat>
            <c:strRef>
              <c:f>'Statistique trimestrielle'!$C$23:$C$25</c:f>
              <c:strCache>
                <c:ptCount val="3"/>
                <c:pt idx="0">
                  <c:v>MUTUELLES OU COOPERATIVES</c:v>
                </c:pt>
                <c:pt idx="1">
                  <c:v>ASSOCIATIONS</c:v>
                </c:pt>
                <c:pt idx="2">
                  <c:v>SOCIETES</c:v>
                </c:pt>
              </c:strCache>
            </c:strRef>
          </c:cat>
          <c:val>
            <c:numRef>
              <c:f>'Statistique trimestrielle'!$E$23:$E$25</c:f>
              <c:numCache>
                <c:formatCode>0.00%</c:formatCode>
                <c:ptCount val="3"/>
                <c:pt idx="0">
                  <c:v>0.6959495574453024</c:v>
                </c:pt>
                <c:pt idx="1">
                  <c:v>0.23174740393068838</c:v>
                </c:pt>
                <c:pt idx="2">
                  <c:v>7.2303038624009205E-2</c:v>
                </c:pt>
              </c:numCache>
            </c:numRef>
          </c:val>
          <c:extLst>
            <c:ext xmlns:c16="http://schemas.microsoft.com/office/drawing/2014/chart" uri="{C3380CC4-5D6E-409C-BE32-E72D297353CC}">
              <c16:uniqueId val="{00000006-CE9D-4CD6-BAAB-FC77CADC28FC}"/>
            </c:ext>
          </c:extLst>
        </c:ser>
        <c:dLbls>
          <c:showLegendKey val="0"/>
          <c:showVal val="1"/>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379521920918963E-2"/>
          <c:y val="0.12744604841061535"/>
          <c:w val="0.96875174978127709"/>
          <c:h val="0.77155110819480899"/>
        </c:manualLayout>
      </c:layout>
      <c:barChart>
        <c:barDir val="col"/>
        <c:grouping val="stacked"/>
        <c:varyColors val="0"/>
        <c:ser>
          <c:idx val="0"/>
          <c:order val="0"/>
          <c:tx>
            <c:strRef>
              <c:f>situation!$E$18</c:f>
              <c:strCache>
                <c:ptCount val="1"/>
                <c:pt idx="0">
                  <c:v>Hommes</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bg1"/>
                    </a:solidFill>
                    <a:latin typeface="Aptos" panose="020B0004020202020204" pitchFamily="34" charset="0"/>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situation!$D$19:$D$31</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situation!$E$19:$E$31</c:f>
              <c:numCache>
                <c:formatCode>0%</c:formatCode>
                <c:ptCount val="13"/>
                <c:pt idx="0">
                  <c:v>0.41022576327557009</c:v>
                </c:pt>
                <c:pt idx="1">
                  <c:v>0.41339962209212278</c:v>
                </c:pt>
                <c:pt idx="2">
                  <c:v>0.38103201413277715</c:v>
                </c:pt>
                <c:pt idx="3">
                  <c:v>0.38108282536972776</c:v>
                </c:pt>
                <c:pt idx="4">
                  <c:v>0.40384318673700587</c:v>
                </c:pt>
                <c:pt idx="5">
                  <c:v>0.39233666019776359</c:v>
                </c:pt>
                <c:pt idx="6">
                  <c:v>0.37937406631255705</c:v>
                </c:pt>
                <c:pt idx="7">
                  <c:v>0.38273084626889597</c:v>
                </c:pt>
                <c:pt idx="8">
                  <c:v>0.37890086556533237</c:v>
                </c:pt>
                <c:pt idx="9">
                  <c:v>0.37645253849964133</c:v>
                </c:pt>
                <c:pt idx="10">
                  <c:v>0.36801185250033708</c:v>
                </c:pt>
                <c:pt idx="11">
                  <c:v>0.3647745885823564</c:v>
                </c:pt>
                <c:pt idx="12">
                  <c:v>0.36220399220116645</c:v>
                </c:pt>
              </c:numCache>
            </c:numRef>
          </c:val>
          <c:extLst>
            <c:ext xmlns:c16="http://schemas.microsoft.com/office/drawing/2014/chart" uri="{C3380CC4-5D6E-409C-BE32-E72D297353CC}">
              <c16:uniqueId val="{00000000-42A4-4D3C-90A5-6CB9B1C37706}"/>
            </c:ext>
          </c:extLst>
        </c:ser>
        <c:ser>
          <c:idx val="1"/>
          <c:order val="1"/>
          <c:tx>
            <c:strRef>
              <c:f>situation!$F$18</c:f>
              <c:strCache>
                <c:ptCount val="1"/>
                <c:pt idx="0">
                  <c:v>Femmes</c:v>
                </c:pt>
              </c:strCache>
            </c:strRef>
          </c:tx>
          <c:spPr>
            <a:solidFill>
              <a:schemeClr val="accent3">
                <a:lumMod val="50000"/>
              </a:schemeClr>
            </a:solidFill>
            <a:ln>
              <a:no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bg1"/>
                    </a:solidFill>
                    <a:latin typeface="Aptos" panose="020B0004020202020204" pitchFamily="34" charset="0"/>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situation!$D$19:$D$31</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situation!$F$19:$F$31</c:f>
              <c:numCache>
                <c:formatCode>0%</c:formatCode>
                <c:ptCount val="13"/>
                <c:pt idx="0">
                  <c:v>0.44124223035661775</c:v>
                </c:pt>
                <c:pt idx="1">
                  <c:v>0.44959886008115729</c:v>
                </c:pt>
                <c:pt idx="2">
                  <c:v>0.46108185382217742</c:v>
                </c:pt>
                <c:pt idx="3">
                  <c:v>0.45723298901746706</c:v>
                </c:pt>
                <c:pt idx="4">
                  <c:v>0.44749554039430522</c:v>
                </c:pt>
                <c:pt idx="5">
                  <c:v>0.46521347380094263</c:v>
                </c:pt>
                <c:pt idx="6">
                  <c:v>0.47222885025036654</c:v>
                </c:pt>
                <c:pt idx="7">
                  <c:v>0.47260610070155429</c:v>
                </c:pt>
                <c:pt idx="8">
                  <c:v>0.47688974774669385</c:v>
                </c:pt>
                <c:pt idx="9">
                  <c:v>0.47700150266191771</c:v>
                </c:pt>
                <c:pt idx="10">
                  <c:v>0.47740141003883318</c:v>
                </c:pt>
                <c:pt idx="11">
                  <c:v>0.48335864077331497</c:v>
                </c:pt>
                <c:pt idx="12">
                  <c:v>0.48771250958561546</c:v>
                </c:pt>
              </c:numCache>
            </c:numRef>
          </c:val>
          <c:extLst>
            <c:ext xmlns:c16="http://schemas.microsoft.com/office/drawing/2014/chart" uri="{C3380CC4-5D6E-409C-BE32-E72D297353CC}">
              <c16:uniqueId val="{00000001-42A4-4D3C-90A5-6CB9B1C37706}"/>
            </c:ext>
          </c:extLst>
        </c:ser>
        <c:ser>
          <c:idx val="2"/>
          <c:order val="2"/>
          <c:tx>
            <c:strRef>
              <c:f>situation!$G$18</c:f>
              <c:strCache>
                <c:ptCount val="1"/>
                <c:pt idx="0">
                  <c:v>Personnes morales</c:v>
                </c:pt>
              </c:strCache>
            </c:strRef>
          </c:tx>
          <c:spPr>
            <a:solidFill>
              <a:schemeClr val="accent2">
                <a:lumMod val="75000"/>
              </a:schemeClr>
            </a:solidFill>
            <a:ln>
              <a:noFill/>
            </a:ln>
            <a:effectLst/>
          </c:spPr>
          <c:invertIfNegative val="0"/>
          <c:dLbls>
            <c:spPr>
              <a:noFill/>
              <a:ln>
                <a:noFill/>
              </a:ln>
              <a:effectLst/>
            </c:spPr>
            <c:txPr>
              <a:bodyPr rot="0" spcFirstLastPara="1" vertOverflow="ellipsis" vert="horz" wrap="square" anchor="ctr" anchorCtr="1"/>
              <a:lstStyle/>
              <a:p>
                <a:pPr>
                  <a:defRPr sz="1050" b="1" i="0" u="none" strike="noStrike" kern="1200" baseline="0">
                    <a:solidFill>
                      <a:schemeClr val="bg1"/>
                    </a:solidFill>
                    <a:latin typeface="Aptos" panose="020B0004020202020204" pitchFamily="34" charset="0"/>
                    <a:ea typeface="+mn-ea"/>
                    <a:cs typeface="+mn-cs"/>
                  </a:defRPr>
                </a:pPr>
                <a:endParaRPr lang="fr-FR"/>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situation!$D$19:$D$31</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situation!$G$19:$G$31</c:f>
              <c:numCache>
                <c:formatCode>0%</c:formatCode>
                <c:ptCount val="13"/>
                <c:pt idx="0">
                  <c:v>0.14853200636781214</c:v>
                </c:pt>
                <c:pt idx="1">
                  <c:v>0.13700151782671993</c:v>
                </c:pt>
                <c:pt idx="2">
                  <c:v>0.15788613204504542</c:v>
                </c:pt>
                <c:pt idx="3">
                  <c:v>0.16168418561280518</c:v>
                </c:pt>
                <c:pt idx="4">
                  <c:v>0.14866127286868891</c:v>
                </c:pt>
                <c:pt idx="5">
                  <c:v>0.14244986600129378</c:v>
                </c:pt>
                <c:pt idx="6">
                  <c:v>0.14839708343707639</c:v>
                </c:pt>
                <c:pt idx="7">
                  <c:v>0.14466305302954971</c:v>
                </c:pt>
                <c:pt idx="8">
                  <c:v>0.14420938668797378</c:v>
                </c:pt>
                <c:pt idx="9">
                  <c:v>0.14654595883844096</c:v>
                </c:pt>
                <c:pt idx="10">
                  <c:v>0.15458673746082974</c:v>
                </c:pt>
                <c:pt idx="11">
                  <c:v>0.15186677064432863</c:v>
                </c:pt>
                <c:pt idx="12">
                  <c:v>0.15008349821321809</c:v>
                </c:pt>
              </c:numCache>
            </c:numRef>
          </c:val>
          <c:extLst>
            <c:ext xmlns:c16="http://schemas.microsoft.com/office/drawing/2014/chart" uri="{C3380CC4-5D6E-409C-BE32-E72D297353CC}">
              <c16:uniqueId val="{00000002-42A4-4D3C-90A5-6CB9B1C37706}"/>
            </c:ext>
          </c:extLst>
        </c:ser>
        <c:dLbls>
          <c:dLblPos val="ctr"/>
          <c:showLegendKey val="0"/>
          <c:showVal val="1"/>
          <c:showCatName val="0"/>
          <c:showSerName val="0"/>
          <c:showPercent val="0"/>
          <c:showBubbleSize val="0"/>
        </c:dLbls>
        <c:gapWidth val="85"/>
        <c:overlap val="100"/>
        <c:axId val="724955304"/>
        <c:axId val="724954584"/>
      </c:barChart>
      <c:catAx>
        <c:axId val="724955304"/>
        <c:scaling>
          <c:orientation val="minMax"/>
        </c:scaling>
        <c:delete val="0"/>
        <c:axPos val="b"/>
        <c:numFmt formatCode="General" sourceLinked="1"/>
        <c:majorTickMark val="out"/>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1100" b="0" i="0" u="none" strike="noStrike" kern="1200" cap="all" spc="120" normalizeH="0" baseline="0">
                <a:solidFill>
                  <a:schemeClr val="tx1"/>
                </a:solidFill>
                <a:latin typeface="Aptos" panose="020B0004020202020204" pitchFamily="34" charset="0"/>
                <a:ea typeface="+mn-ea"/>
                <a:cs typeface="+mn-cs"/>
              </a:defRPr>
            </a:pPr>
            <a:endParaRPr lang="fr-FR"/>
          </a:p>
        </c:txPr>
        <c:crossAx val="724954584"/>
        <c:crosses val="autoZero"/>
        <c:auto val="1"/>
        <c:lblAlgn val="ctr"/>
        <c:lblOffset val="100"/>
        <c:noMultiLvlLbl val="0"/>
      </c:catAx>
      <c:valAx>
        <c:axId val="724954584"/>
        <c:scaling>
          <c:orientation val="minMax"/>
        </c:scaling>
        <c:delete val="1"/>
        <c:axPos val="l"/>
        <c:numFmt formatCode="0%" sourceLinked="1"/>
        <c:majorTickMark val="out"/>
        <c:minorTickMark val="none"/>
        <c:tickLblPos val="nextTo"/>
        <c:crossAx val="724955304"/>
        <c:crosses val="autoZero"/>
        <c:crossBetween val="between"/>
      </c:valAx>
      <c:spPr>
        <a:noFill/>
        <a:ln>
          <a:noFill/>
        </a:ln>
        <a:effectLst/>
      </c:spPr>
    </c:plotArea>
    <c:legend>
      <c:legendPos val="r"/>
      <c:layout>
        <c:manualLayout>
          <c:xMode val="edge"/>
          <c:yMode val="edge"/>
          <c:x val="0.2853409568495508"/>
          <c:y val="8.6515383493729947E-2"/>
          <c:w val="0.66992001809967261"/>
          <c:h val="0.141784047827354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ptos" panose="020B0004020202020204" pitchFamily="34" charset="0"/>
              <a:ea typeface="+mn-ea"/>
              <a:cs typeface="+mn-cs"/>
            </a:defRPr>
          </a:pPr>
          <a:endParaRPr lang="fr-FR"/>
        </a:p>
      </c:txPr>
    </c:legend>
    <c:plotVisOnly val="1"/>
    <c:dispBlanksAs val="gap"/>
    <c:showDLblsOverMax val="0"/>
  </c:chart>
  <c:spPr>
    <a:noFill/>
    <a:ln>
      <a:noFill/>
    </a:ln>
    <a:effectLst/>
  </c:spPr>
  <c:txPr>
    <a:bodyPr/>
    <a:lstStyle/>
    <a:p>
      <a:pPr>
        <a:defRPr sz="1100">
          <a:solidFill>
            <a:schemeClr val="bg1"/>
          </a:solidFill>
          <a:latin typeface="Aptos" panose="020B0004020202020204" pitchFamily="34"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582125854194442E-3"/>
          <c:y val="8.909705868269728E-2"/>
          <c:w val="0.97731296481703867"/>
          <c:h val="0.80595691163604566"/>
        </c:manualLayout>
      </c:layout>
      <c:lineChart>
        <c:grouping val="standard"/>
        <c:varyColors val="0"/>
        <c:ser>
          <c:idx val="0"/>
          <c:order val="0"/>
          <c:spPr>
            <a:ln w="28575" cap="rnd">
              <a:solidFill>
                <a:srgbClr val="784379"/>
              </a:solidFill>
              <a:round/>
            </a:ln>
            <a:effectLst/>
          </c:spPr>
          <c:marker>
            <c:symbol val="diamond"/>
            <c:size val="6"/>
            <c:spPr>
              <a:solidFill>
                <a:schemeClr val="accent1"/>
              </a:solidFill>
              <a:ln w="28575">
                <a:solidFill>
                  <a:srgbClr val="784379"/>
                </a:solidFill>
                <a:round/>
              </a:ln>
              <a:effectLst/>
            </c:spPr>
          </c:marker>
          <c:dLbls>
            <c:dLbl>
              <c:idx val="2"/>
              <c:layout>
                <c:manualLayout>
                  <c:x val="-5.0787087738666026E-2"/>
                  <c:y val="4.24770341207349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BCE-4CF4-9AE0-D80FADFF48D5}"/>
                </c:ext>
              </c:extLst>
            </c:dLbl>
            <c:dLbl>
              <c:idx val="3"/>
              <c:layout>
                <c:manualLayout>
                  <c:x val="-1.6673836161670081E-2"/>
                  <c:y val="4.46889933234672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BCE-4CF4-9AE0-D80FADFF48D5}"/>
                </c:ext>
              </c:extLst>
            </c:dLbl>
            <c:dLbl>
              <c:idx val="4"/>
              <c:layout>
                <c:manualLayout>
                  <c:x val="-6.562425698527305E-2"/>
                  <c:y val="-4.70890430303099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BCE-4CF4-9AE0-D80FADFF48D5}"/>
                </c:ext>
              </c:extLst>
            </c:dLbl>
            <c:dLbl>
              <c:idx val="7"/>
              <c:layout>
                <c:manualLayout>
                  <c:x val="-5.11003880864336E-2"/>
                  <c:y val="4.2476940020110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BCE-4CF4-9AE0-D80FADFF48D5}"/>
                </c:ext>
              </c:extLst>
            </c:dLbl>
            <c:dLbl>
              <c:idx val="10"/>
              <c:layout>
                <c:manualLayout>
                  <c:x val="-2.6967318817389913E-2"/>
                  <c:y val="4.85998598336286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BCE-4CF4-9AE0-D80FADFF48D5}"/>
                </c:ext>
              </c:extLst>
            </c:dLbl>
            <c:dLbl>
              <c:idx val="11"/>
              <c:layout>
                <c:manualLayout>
                  <c:x val="-9.2657467478378594E-2"/>
                  <c:y val="-5.08057073974300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258-4AD0-B910-ABF4CCFF32CF}"/>
                </c:ext>
              </c:extLst>
            </c:dLbl>
            <c:spPr>
              <a:noFill/>
              <a:ln>
                <a:noFill/>
              </a:ln>
              <a:effectLst/>
            </c:spPr>
            <c:txPr>
              <a:bodyPr rot="0" spcFirstLastPara="1" vertOverflow="ellipsis" vert="horz" wrap="square" anchor="ctr" anchorCtr="1"/>
              <a:lstStyle/>
              <a:p>
                <a:pPr>
                  <a:defRPr sz="1000" b="0" i="0" u="none" strike="noStrike" kern="1200" baseline="0">
                    <a:solidFill>
                      <a:schemeClr val="tx1">
                        <a:lumMod val="95000"/>
                        <a:lumOff val="5000"/>
                      </a:schemeClr>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'[Statistiques NTCM_042024 Revu.xlsx]Présentation'!$B$85:$N$85</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'[Statistiques NTCM_042024 Revu.xlsx]Présentation'!$B$86:$N$86</c:f>
              <c:numCache>
                <c:formatCode>General</c:formatCode>
                <c:ptCount val="13"/>
                <c:pt idx="0">
                  <c:v>36.75</c:v>
                </c:pt>
                <c:pt idx="1">
                  <c:v>43.12</c:v>
                </c:pt>
                <c:pt idx="2">
                  <c:v>25.88</c:v>
                </c:pt>
                <c:pt idx="3">
                  <c:v>37.08</c:v>
                </c:pt>
                <c:pt idx="4">
                  <c:v>94.39</c:v>
                </c:pt>
                <c:pt idx="5">
                  <c:v>103.52</c:v>
                </c:pt>
                <c:pt idx="6">
                  <c:v>123.35</c:v>
                </c:pt>
                <c:pt idx="7">
                  <c:v>47.41</c:v>
                </c:pt>
                <c:pt idx="8">
                  <c:v>91.05</c:v>
                </c:pt>
                <c:pt idx="9">
                  <c:v>100.21</c:v>
                </c:pt>
                <c:pt idx="10">
                  <c:v>114.63</c:v>
                </c:pt>
                <c:pt idx="11">
                  <c:v>205.8</c:v>
                </c:pt>
                <c:pt idx="12">
                  <c:v>204.88</c:v>
                </c:pt>
              </c:numCache>
            </c:numRef>
          </c:val>
          <c:smooth val="0"/>
          <c:extLst>
            <c:ext xmlns:c16="http://schemas.microsoft.com/office/drawing/2014/chart" uri="{C3380CC4-5D6E-409C-BE32-E72D297353CC}">
              <c16:uniqueId val="{00000000-8782-4E8E-9AAF-F344EA4A2832}"/>
            </c:ext>
          </c:extLst>
        </c:ser>
        <c:dLbls>
          <c:dLblPos val="t"/>
          <c:showLegendKey val="0"/>
          <c:showVal val="1"/>
          <c:showCatName val="0"/>
          <c:showSerName val="0"/>
          <c:showPercent val="0"/>
          <c:showBubbleSize val="0"/>
        </c:dLbls>
        <c:marker val="1"/>
        <c:smooth val="0"/>
        <c:axId val="619563216"/>
        <c:axId val="619554576"/>
      </c:lineChart>
      <c:catAx>
        <c:axId val="619563216"/>
        <c:scaling>
          <c:orientation val="minMax"/>
        </c:scaling>
        <c:delete val="0"/>
        <c:axPos val="b"/>
        <c:numFmt formatCode="General" sourceLinked="1"/>
        <c:majorTickMark val="out"/>
        <c:minorTickMark val="none"/>
        <c:tickLblPos val="nextTo"/>
        <c:spPr>
          <a:noFill/>
          <a:ln w="9525" cap="flat" cmpd="sng" algn="ctr">
            <a:solidFill>
              <a:schemeClr val="tx1">
                <a:lumMod val="85000"/>
                <a:lumOff val="15000"/>
              </a:schemeClr>
            </a:solidFill>
            <a:round/>
          </a:ln>
          <a:effectLst/>
        </c:spPr>
        <c:txPr>
          <a:bodyPr rot="-60000000" spcFirstLastPara="1" vertOverflow="ellipsis" vert="horz" wrap="square" anchor="ctr" anchorCtr="1"/>
          <a:lstStyle/>
          <a:p>
            <a:pPr>
              <a:defRPr sz="1000" b="0" i="0" u="none" strike="noStrike" kern="1200" cap="all" spc="120" normalizeH="0" baseline="0">
                <a:solidFill>
                  <a:schemeClr val="tx1">
                    <a:lumMod val="95000"/>
                    <a:lumOff val="5000"/>
                  </a:schemeClr>
                </a:solidFill>
                <a:latin typeface="Aptos" panose="020B0004020202020204" pitchFamily="34" charset="0"/>
                <a:ea typeface="+mn-ea"/>
                <a:cs typeface="+mn-cs"/>
              </a:defRPr>
            </a:pPr>
            <a:endParaRPr lang="fr-FR"/>
          </a:p>
        </c:txPr>
        <c:crossAx val="619554576"/>
        <c:crosses val="autoZero"/>
        <c:auto val="1"/>
        <c:lblAlgn val="ctr"/>
        <c:lblOffset val="100"/>
        <c:noMultiLvlLbl val="0"/>
      </c:catAx>
      <c:valAx>
        <c:axId val="619554576"/>
        <c:scaling>
          <c:orientation val="minMax"/>
        </c:scaling>
        <c:delete val="1"/>
        <c:axPos val="l"/>
        <c:numFmt formatCode="General" sourceLinked="1"/>
        <c:majorTickMark val="out"/>
        <c:minorTickMark val="none"/>
        <c:tickLblPos val="nextTo"/>
        <c:crossAx val="619563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00">
          <a:latin typeface="Aptos" panose="020B0004020202020204" pitchFamily="34" charset="0"/>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547409240972717E-2"/>
          <c:y val="5.0925925925925923E-2"/>
          <c:w val="0.8913479476358861"/>
          <c:h val="0.79469925634295713"/>
        </c:manualLayout>
      </c:layout>
      <c:lineChart>
        <c:grouping val="standard"/>
        <c:varyColors val="0"/>
        <c:ser>
          <c:idx val="0"/>
          <c:order val="0"/>
          <c:tx>
            <c:strRef>
              <c:f>Feuil1!$G$1</c:f>
              <c:strCache>
                <c:ptCount val="1"/>
                <c:pt idx="0">
                  <c:v>Part des crédits octroyés dans le PIB</c:v>
                </c:pt>
              </c:strCache>
            </c:strRef>
          </c:tx>
          <c:spPr>
            <a:ln w="28575" cap="rnd">
              <a:solidFill>
                <a:schemeClr val="accent1"/>
              </a:solidFill>
              <a:round/>
            </a:ln>
            <a:effectLst/>
          </c:spPr>
          <c:marker>
            <c:symbol val="diamond"/>
            <c:size val="6"/>
            <c:spPr>
              <a:solidFill>
                <a:schemeClr val="accent1"/>
              </a:solidFill>
              <a:ln w="28575">
                <a:solidFill>
                  <a:schemeClr val="accent1"/>
                </a:solidFill>
                <a:round/>
              </a:ln>
              <a:effectLst/>
            </c:spPr>
          </c:marker>
          <c:dLbls>
            <c:dLbl>
              <c:idx val="2"/>
              <c:layout>
                <c:manualLayout>
                  <c:x val="-4.2871384513017204E-2"/>
                  <c:y val="-7.56741484125601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981-41D2-8E88-3B0260F34749}"/>
                </c:ext>
              </c:extLst>
            </c:dLbl>
            <c:dLbl>
              <c:idx val="3"/>
              <c:layout>
                <c:manualLayout>
                  <c:x val="-3.4404016466030606E-2"/>
                  <c:y val="6.13615328174280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981-41D2-8E88-3B0260F34749}"/>
                </c:ext>
              </c:extLst>
            </c:dLbl>
            <c:dLbl>
              <c:idx val="7"/>
              <c:layout>
                <c:manualLayout>
                  <c:x val="-5.7689278595243643E-2"/>
                  <c:y val="5.12107416152065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981-41D2-8E88-3B0260F34749}"/>
                </c:ext>
              </c:extLst>
            </c:dLbl>
            <c:dLbl>
              <c:idx val="10"/>
              <c:layout>
                <c:manualLayout>
                  <c:x val="-3.2287174454283966E-2"/>
                  <c:y val="5.62861372163172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981-41D2-8E88-3B0260F34749}"/>
                </c:ext>
              </c:extLst>
            </c:dLbl>
            <c:spPr>
              <a:noFill/>
              <a:ln>
                <a:noFill/>
              </a:ln>
              <a:effectLst/>
            </c:spPr>
            <c:txPr>
              <a:bodyPr rot="0" spcFirstLastPara="1" vertOverflow="ellipsis" vert="horz" wrap="square" anchor="ctr" anchorCtr="1"/>
              <a:lstStyle/>
              <a:p>
                <a:pPr>
                  <a:defRPr sz="1050" b="0" i="0" u="none" strike="noStrike" kern="1200" baseline="0">
                    <a:solidFill>
                      <a:schemeClr val="tx1"/>
                    </a:solidFill>
                    <a:latin typeface="Aptos" panose="020B0004020202020204" pitchFamily="34" charset="0"/>
                    <a:ea typeface="+mn-ea"/>
                    <a:cs typeface="+mn-cs"/>
                  </a:defRPr>
                </a:pPr>
                <a:endParaRPr lang="fr-FR"/>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Feuil1!$F$2:$F$14</c:f>
              <c:numCache>
                <c:formatCode>General</c:formatCode>
                <c:ptCount val="13"/>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numCache>
            </c:numRef>
          </c:cat>
          <c:val>
            <c:numRef>
              <c:f>Feuil1!$G$2:$G$14</c:f>
              <c:numCache>
                <c:formatCode>0.00%</c:formatCode>
                <c:ptCount val="13"/>
                <c:pt idx="0">
                  <c:v>6.4606394888442721E-3</c:v>
                </c:pt>
                <c:pt idx="1">
                  <c:v>6.9744581308946946E-3</c:v>
                </c:pt>
                <c:pt idx="2">
                  <c:v>3.9455232458002892E-3</c:v>
                </c:pt>
                <c:pt idx="3">
                  <c:v>5.5073554683079005E-3</c:v>
                </c:pt>
                <c:pt idx="4">
                  <c:v>1.3474218548141889E-2</c:v>
                </c:pt>
                <c:pt idx="5">
                  <c:v>1.4036035029099163E-2</c:v>
                </c:pt>
                <c:pt idx="6">
                  <c:v>1.5570555016895676E-2</c:v>
                </c:pt>
                <c:pt idx="7">
                  <c:v>5.6224630458330278E-3</c:v>
                </c:pt>
                <c:pt idx="8">
                  <c:v>1.0106772842179913E-2</c:v>
                </c:pt>
                <c:pt idx="9">
                  <c:v>1.0215405338059516E-2</c:v>
                </c:pt>
                <c:pt idx="10">
                  <c:v>1.0560589132857966E-2</c:v>
                </c:pt>
                <c:pt idx="11">
                  <c:v>1.7243551768876358E-2</c:v>
                </c:pt>
                <c:pt idx="12">
                  <c:v>1.5796447394748364E-2</c:v>
                </c:pt>
              </c:numCache>
            </c:numRef>
          </c:val>
          <c:smooth val="0"/>
          <c:extLst>
            <c:ext xmlns:c16="http://schemas.microsoft.com/office/drawing/2014/chart" uri="{C3380CC4-5D6E-409C-BE32-E72D297353CC}">
              <c16:uniqueId val="{00000000-C02C-40C9-9B8E-13D03A1862D7}"/>
            </c:ext>
          </c:extLst>
        </c:ser>
        <c:dLbls>
          <c:dLblPos val="t"/>
          <c:showLegendKey val="0"/>
          <c:showVal val="1"/>
          <c:showCatName val="0"/>
          <c:showSerName val="0"/>
          <c:showPercent val="0"/>
          <c:showBubbleSize val="0"/>
        </c:dLbls>
        <c:marker val="1"/>
        <c:smooth val="0"/>
        <c:axId val="656318792"/>
        <c:axId val="656319872"/>
      </c:lineChart>
      <c:catAx>
        <c:axId val="65631879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cap="all" spc="120" normalizeH="0" baseline="0">
                <a:solidFill>
                  <a:schemeClr val="tx1"/>
                </a:solidFill>
                <a:latin typeface="Aptos" panose="020B0004020202020204" pitchFamily="34" charset="0"/>
                <a:ea typeface="+mn-ea"/>
                <a:cs typeface="+mn-cs"/>
              </a:defRPr>
            </a:pPr>
            <a:endParaRPr lang="fr-FR"/>
          </a:p>
        </c:txPr>
        <c:crossAx val="656319872"/>
        <c:crosses val="autoZero"/>
        <c:auto val="1"/>
        <c:lblAlgn val="ctr"/>
        <c:lblOffset val="100"/>
        <c:noMultiLvlLbl val="0"/>
      </c:catAx>
      <c:valAx>
        <c:axId val="656319872"/>
        <c:scaling>
          <c:orientation val="minMax"/>
        </c:scaling>
        <c:delete val="1"/>
        <c:axPos val="l"/>
        <c:numFmt formatCode="0.00%" sourceLinked="1"/>
        <c:majorTickMark val="out"/>
        <c:minorTickMark val="none"/>
        <c:tickLblPos val="nextTo"/>
        <c:crossAx val="65631879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a:latin typeface="Aptos" panose="020B0004020202020204" pitchFamily="34"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withinLinear" id="15">
  <a:schemeClr val="accent2"/>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withinLinear" id="19">
  <a:schemeClr val="accent6"/>
</cs:colorStyle>
</file>

<file path=ppt/charts/colors7.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19.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3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0.45852</cdr:x>
      <cdr:y>0.44358</cdr:y>
    </cdr:from>
    <cdr:to>
      <cdr:x>0.53536</cdr:x>
      <cdr:y>0.6165</cdr:y>
    </cdr:to>
    <cdr:sp macro="" textlink="">
      <cdr:nvSpPr>
        <cdr:cNvPr id="2" name="Ellipse 1">
          <a:extLst xmlns:a="http://schemas.openxmlformats.org/drawingml/2006/main">
            <a:ext uri="{FF2B5EF4-FFF2-40B4-BE49-F238E27FC236}">
              <a16:creationId xmlns:a16="http://schemas.microsoft.com/office/drawing/2014/main" id="{95F0438F-28E3-2C09-72C1-BA6BA65A597F}"/>
            </a:ext>
          </a:extLst>
        </cdr:cNvPr>
        <cdr:cNvSpPr/>
      </cdr:nvSpPr>
      <cdr:spPr>
        <a:xfrm xmlns:a="http://schemas.openxmlformats.org/drawingml/2006/main">
          <a:off x="2563869" y="1082725"/>
          <a:ext cx="429658" cy="422084"/>
        </a:xfrm>
        <a:prstGeom xmlns:a="http://schemas.openxmlformats.org/drawingml/2006/main" prst="ellipse">
          <a:avLst/>
        </a:prstGeom>
        <a:noFill xmlns:a="http://schemas.openxmlformats.org/drawingml/2006/main"/>
        <a:ln xmlns:a="http://schemas.openxmlformats.org/drawingml/2006/main" w="28575">
          <a:solidFill>
            <a:schemeClr val="accent6"/>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BJ"/>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fr-BJ"/>
        </a:p>
      </cdr:txBody>
    </cdr:sp>
  </cdr:relSizeAnchor>
  <cdr:relSizeAnchor xmlns:cdr="http://schemas.openxmlformats.org/drawingml/2006/chartDrawing">
    <cdr:from>
      <cdr:x>0.16274</cdr:x>
      <cdr:y>0.12495</cdr:y>
    </cdr:from>
    <cdr:to>
      <cdr:x>0.23958</cdr:x>
      <cdr:y>0.29787</cdr:y>
    </cdr:to>
    <cdr:sp macro="" textlink="">
      <cdr:nvSpPr>
        <cdr:cNvPr id="3" name="Ellipse 2">
          <a:extLst xmlns:a="http://schemas.openxmlformats.org/drawingml/2006/main">
            <a:ext uri="{FF2B5EF4-FFF2-40B4-BE49-F238E27FC236}">
              <a16:creationId xmlns:a16="http://schemas.microsoft.com/office/drawing/2014/main" id="{95F0438F-28E3-2C09-72C1-BA6BA65A597F}"/>
            </a:ext>
          </a:extLst>
        </cdr:cNvPr>
        <cdr:cNvSpPr/>
      </cdr:nvSpPr>
      <cdr:spPr>
        <a:xfrm xmlns:a="http://schemas.openxmlformats.org/drawingml/2006/main">
          <a:off x="910003" y="304987"/>
          <a:ext cx="429658" cy="422084"/>
        </a:xfrm>
        <a:prstGeom xmlns:a="http://schemas.openxmlformats.org/drawingml/2006/main" prst="ellipse">
          <a:avLst/>
        </a:prstGeom>
        <a:noFill xmlns:a="http://schemas.openxmlformats.org/drawingml/2006/main"/>
        <a:ln xmlns:a="http://schemas.openxmlformats.org/drawingml/2006/main" w="28575">
          <a:solidFill>
            <a:schemeClr val="accent6"/>
          </a:solidFill>
        </a:ln>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fr-BJ"/>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fr-BJ"/>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BJ"/>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6C35AF99-8BE8-43DB-BE9A-866D9D102B11}" type="datetimeFigureOut">
              <a:rPr lang="fr-BJ" smtClean="0"/>
              <a:t>04/25/2025</a:t>
            </a:fld>
            <a:endParaRPr lang="fr-BJ"/>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BJ"/>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BJ"/>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40BE60E-EFA3-4B36-9494-CB62D2E9D4D1}" type="slidenum">
              <a:rPr lang="fr-BJ" smtClean="0"/>
              <a:t>‹N°›</a:t>
            </a:fld>
            <a:endParaRPr lang="fr-BJ"/>
          </a:p>
        </p:txBody>
      </p:sp>
    </p:spTree>
    <p:extLst>
      <p:ext uri="{BB962C8B-B14F-4D97-AF65-F5344CB8AC3E}">
        <p14:creationId xmlns:p14="http://schemas.microsoft.com/office/powerpoint/2010/main" val="40033079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1</a:t>
            </a:fld>
            <a:endParaRPr lang="fr-BJ"/>
          </a:p>
        </p:txBody>
      </p:sp>
    </p:spTree>
    <p:extLst>
      <p:ext uri="{BB962C8B-B14F-4D97-AF65-F5344CB8AC3E}">
        <p14:creationId xmlns:p14="http://schemas.microsoft.com/office/powerpoint/2010/main" val="324648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dirty="0"/>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10</a:t>
            </a:fld>
            <a:endParaRPr lang="fr-BJ"/>
          </a:p>
        </p:txBody>
      </p:sp>
    </p:spTree>
    <p:extLst>
      <p:ext uri="{BB962C8B-B14F-4D97-AF65-F5344CB8AC3E}">
        <p14:creationId xmlns:p14="http://schemas.microsoft.com/office/powerpoint/2010/main" val="25156541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11</a:t>
            </a:fld>
            <a:endParaRPr lang="fr-BJ"/>
          </a:p>
        </p:txBody>
      </p:sp>
    </p:spTree>
    <p:extLst>
      <p:ext uri="{BB962C8B-B14F-4D97-AF65-F5344CB8AC3E}">
        <p14:creationId xmlns:p14="http://schemas.microsoft.com/office/powerpoint/2010/main" val="30931855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12</a:t>
            </a:fld>
            <a:endParaRPr lang="fr-BJ"/>
          </a:p>
        </p:txBody>
      </p:sp>
    </p:spTree>
    <p:extLst>
      <p:ext uri="{BB962C8B-B14F-4D97-AF65-F5344CB8AC3E}">
        <p14:creationId xmlns:p14="http://schemas.microsoft.com/office/powerpoint/2010/main" val="4631717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13</a:t>
            </a:fld>
            <a:endParaRPr lang="fr-BJ"/>
          </a:p>
        </p:txBody>
      </p:sp>
    </p:spTree>
    <p:extLst>
      <p:ext uri="{BB962C8B-B14F-4D97-AF65-F5344CB8AC3E}">
        <p14:creationId xmlns:p14="http://schemas.microsoft.com/office/powerpoint/2010/main" val="3567443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18C7CB-BD64-BB87-040F-5D63B43CC759}"/>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A1E0790-B1A0-C917-513C-EBE9C8AE45BA}"/>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98A5EBB4-FAE4-9900-FA7A-1DDE48FDB338}"/>
              </a:ext>
            </a:extLst>
          </p:cNvPr>
          <p:cNvSpPr>
            <a:spLocks noGrp="1"/>
          </p:cNvSpPr>
          <p:nvPr>
            <p:ph type="body" idx="1"/>
          </p:nvPr>
        </p:nvSpPr>
        <p:spPr/>
        <p:txBody>
          <a:bodyPr/>
          <a:lstStyle/>
          <a:p>
            <a:r>
              <a:rPr lang="fr-FR" dirty="0"/>
              <a:t>AAAAAAAAAAAAAAAA</a:t>
            </a:r>
            <a:endParaRPr lang="fr-BJ" dirty="0"/>
          </a:p>
        </p:txBody>
      </p:sp>
      <p:sp>
        <p:nvSpPr>
          <p:cNvPr id="4" name="Espace réservé du numéro de diapositive 3">
            <a:extLst>
              <a:ext uri="{FF2B5EF4-FFF2-40B4-BE49-F238E27FC236}">
                <a16:creationId xmlns:a16="http://schemas.microsoft.com/office/drawing/2014/main" id="{51945F0F-D0EF-CE72-A464-C321382E7F1E}"/>
              </a:ext>
            </a:extLst>
          </p:cNvPr>
          <p:cNvSpPr>
            <a:spLocks noGrp="1"/>
          </p:cNvSpPr>
          <p:nvPr>
            <p:ph type="sldNum" sz="quarter" idx="5"/>
          </p:nvPr>
        </p:nvSpPr>
        <p:spPr/>
        <p:txBody>
          <a:bodyPr/>
          <a:lstStyle/>
          <a:p>
            <a:fld id="{740BE60E-EFA3-4B36-9494-CB62D2E9D4D1}" type="slidenum">
              <a:rPr lang="fr-BJ" smtClean="0"/>
              <a:t>14</a:t>
            </a:fld>
            <a:endParaRPr lang="fr-BJ"/>
          </a:p>
        </p:txBody>
      </p:sp>
    </p:spTree>
    <p:extLst>
      <p:ext uri="{BB962C8B-B14F-4D97-AF65-F5344CB8AC3E}">
        <p14:creationId xmlns:p14="http://schemas.microsoft.com/office/powerpoint/2010/main" val="35038608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906FE-E7AD-3331-F198-F65D8E15DE0C}"/>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3FC6AE7-235B-AB90-9A3E-30D1AA94113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D8C95952-1E0B-75EE-96B3-9F1F39338BEA}"/>
              </a:ext>
            </a:extLst>
          </p:cNvPr>
          <p:cNvSpPr>
            <a:spLocks noGrp="1"/>
          </p:cNvSpPr>
          <p:nvPr>
            <p:ph type="body" idx="1"/>
          </p:nvPr>
        </p:nvSpPr>
        <p:spPr/>
        <p:txBody>
          <a:bodyPr/>
          <a:lstStyle/>
          <a:p>
            <a:r>
              <a:rPr lang="fr-FR" dirty="0"/>
              <a:t>AAAAAAAAAAAAAAAA</a:t>
            </a:r>
            <a:endParaRPr lang="fr-BJ" dirty="0"/>
          </a:p>
        </p:txBody>
      </p:sp>
      <p:sp>
        <p:nvSpPr>
          <p:cNvPr id="4" name="Espace réservé du numéro de diapositive 3">
            <a:extLst>
              <a:ext uri="{FF2B5EF4-FFF2-40B4-BE49-F238E27FC236}">
                <a16:creationId xmlns:a16="http://schemas.microsoft.com/office/drawing/2014/main" id="{F9B1DB22-9860-4C10-914C-8B155D2C752D}"/>
              </a:ext>
            </a:extLst>
          </p:cNvPr>
          <p:cNvSpPr>
            <a:spLocks noGrp="1"/>
          </p:cNvSpPr>
          <p:nvPr>
            <p:ph type="sldNum" sz="quarter" idx="5"/>
          </p:nvPr>
        </p:nvSpPr>
        <p:spPr/>
        <p:txBody>
          <a:bodyPr/>
          <a:lstStyle/>
          <a:p>
            <a:fld id="{740BE60E-EFA3-4B36-9494-CB62D2E9D4D1}" type="slidenum">
              <a:rPr lang="fr-BJ" smtClean="0"/>
              <a:t>15</a:t>
            </a:fld>
            <a:endParaRPr lang="fr-BJ"/>
          </a:p>
        </p:txBody>
      </p:sp>
    </p:spTree>
    <p:extLst>
      <p:ext uri="{BB962C8B-B14F-4D97-AF65-F5344CB8AC3E}">
        <p14:creationId xmlns:p14="http://schemas.microsoft.com/office/powerpoint/2010/main" val="1917229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0D7E22-BC04-0B02-82DF-CD3F94CCF0B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79B45586-FED1-6DD3-E229-057E28535A8D}"/>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05D6B5BC-B56C-69BA-02DC-2891E3D7BDBF}"/>
              </a:ext>
            </a:extLst>
          </p:cNvPr>
          <p:cNvSpPr>
            <a:spLocks noGrp="1"/>
          </p:cNvSpPr>
          <p:nvPr>
            <p:ph type="body" idx="1"/>
          </p:nvPr>
        </p:nvSpPr>
        <p:spPr/>
        <p:txBody>
          <a:bodyPr/>
          <a:lstStyle/>
          <a:p>
            <a:r>
              <a:rPr lang="fr-FR" dirty="0"/>
              <a:t>AAAAAAAAAAAAAAAA</a:t>
            </a:r>
            <a:endParaRPr lang="fr-BJ" dirty="0"/>
          </a:p>
        </p:txBody>
      </p:sp>
      <p:sp>
        <p:nvSpPr>
          <p:cNvPr id="4" name="Espace réservé du numéro de diapositive 3">
            <a:extLst>
              <a:ext uri="{FF2B5EF4-FFF2-40B4-BE49-F238E27FC236}">
                <a16:creationId xmlns:a16="http://schemas.microsoft.com/office/drawing/2014/main" id="{4D93B1A4-663D-7B12-F475-8F0522599DFE}"/>
              </a:ext>
            </a:extLst>
          </p:cNvPr>
          <p:cNvSpPr>
            <a:spLocks noGrp="1"/>
          </p:cNvSpPr>
          <p:nvPr>
            <p:ph type="sldNum" sz="quarter" idx="5"/>
          </p:nvPr>
        </p:nvSpPr>
        <p:spPr/>
        <p:txBody>
          <a:bodyPr/>
          <a:lstStyle/>
          <a:p>
            <a:fld id="{740BE60E-EFA3-4B36-9494-CB62D2E9D4D1}" type="slidenum">
              <a:rPr lang="fr-BJ" smtClean="0"/>
              <a:t>16</a:t>
            </a:fld>
            <a:endParaRPr lang="fr-BJ"/>
          </a:p>
        </p:txBody>
      </p:sp>
    </p:spTree>
    <p:extLst>
      <p:ext uri="{BB962C8B-B14F-4D97-AF65-F5344CB8AC3E}">
        <p14:creationId xmlns:p14="http://schemas.microsoft.com/office/powerpoint/2010/main" val="2045833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775FB-CACF-9FEC-C777-9612B9FF4C3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CB450EA-CC2C-A23D-75BF-37595D1E4AC0}"/>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5C1D75F-D738-77AF-C489-65D17B250640}"/>
              </a:ext>
            </a:extLst>
          </p:cNvPr>
          <p:cNvSpPr>
            <a:spLocks noGrp="1"/>
          </p:cNvSpPr>
          <p:nvPr>
            <p:ph type="body" idx="1"/>
          </p:nvPr>
        </p:nvSpPr>
        <p:spPr/>
        <p:txBody>
          <a:bodyPr/>
          <a:lstStyle/>
          <a:p>
            <a:r>
              <a:rPr lang="fr-FR" dirty="0"/>
              <a:t>AAAAAAAAAAAAAAAA</a:t>
            </a:r>
            <a:endParaRPr lang="fr-BJ" dirty="0"/>
          </a:p>
        </p:txBody>
      </p:sp>
      <p:sp>
        <p:nvSpPr>
          <p:cNvPr id="4" name="Espace réservé du numéro de diapositive 3">
            <a:extLst>
              <a:ext uri="{FF2B5EF4-FFF2-40B4-BE49-F238E27FC236}">
                <a16:creationId xmlns:a16="http://schemas.microsoft.com/office/drawing/2014/main" id="{7C02DAAD-6BC7-E905-0B05-604113B53ED6}"/>
              </a:ext>
            </a:extLst>
          </p:cNvPr>
          <p:cNvSpPr>
            <a:spLocks noGrp="1"/>
          </p:cNvSpPr>
          <p:nvPr>
            <p:ph type="sldNum" sz="quarter" idx="5"/>
          </p:nvPr>
        </p:nvSpPr>
        <p:spPr/>
        <p:txBody>
          <a:bodyPr/>
          <a:lstStyle/>
          <a:p>
            <a:fld id="{740BE60E-EFA3-4B36-9494-CB62D2E9D4D1}" type="slidenum">
              <a:rPr lang="fr-BJ" smtClean="0"/>
              <a:t>17</a:t>
            </a:fld>
            <a:endParaRPr lang="fr-BJ"/>
          </a:p>
        </p:txBody>
      </p:sp>
    </p:spTree>
    <p:extLst>
      <p:ext uri="{BB962C8B-B14F-4D97-AF65-F5344CB8AC3E}">
        <p14:creationId xmlns:p14="http://schemas.microsoft.com/office/powerpoint/2010/main" val="9834661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06470-D0A9-5E7C-E8DB-C4C93B1D7848}"/>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3567C088-CFCC-CB50-0E5F-22272FD57728}"/>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2D6E9C7F-29E6-1B6F-3436-FFF984077350}"/>
              </a:ext>
            </a:extLst>
          </p:cNvPr>
          <p:cNvSpPr>
            <a:spLocks noGrp="1"/>
          </p:cNvSpPr>
          <p:nvPr>
            <p:ph type="body" idx="1"/>
          </p:nvPr>
        </p:nvSpPr>
        <p:spPr/>
        <p:txBody>
          <a:bodyPr/>
          <a:lstStyle/>
          <a:p>
            <a:r>
              <a:rPr lang="fr-FR" dirty="0"/>
              <a:t>AAAAAAAAAAAAAAAA</a:t>
            </a:r>
            <a:endParaRPr lang="fr-BJ" dirty="0"/>
          </a:p>
        </p:txBody>
      </p:sp>
      <p:sp>
        <p:nvSpPr>
          <p:cNvPr id="4" name="Espace réservé du numéro de diapositive 3">
            <a:extLst>
              <a:ext uri="{FF2B5EF4-FFF2-40B4-BE49-F238E27FC236}">
                <a16:creationId xmlns:a16="http://schemas.microsoft.com/office/drawing/2014/main" id="{066B8F6B-C2BB-2FE4-7BC4-69D869C8B562}"/>
              </a:ext>
            </a:extLst>
          </p:cNvPr>
          <p:cNvSpPr>
            <a:spLocks noGrp="1"/>
          </p:cNvSpPr>
          <p:nvPr>
            <p:ph type="sldNum" sz="quarter" idx="5"/>
          </p:nvPr>
        </p:nvSpPr>
        <p:spPr/>
        <p:txBody>
          <a:bodyPr/>
          <a:lstStyle/>
          <a:p>
            <a:fld id="{740BE60E-EFA3-4B36-9494-CB62D2E9D4D1}" type="slidenum">
              <a:rPr lang="fr-BJ" smtClean="0"/>
              <a:t>18</a:t>
            </a:fld>
            <a:endParaRPr lang="fr-BJ"/>
          </a:p>
        </p:txBody>
      </p:sp>
    </p:spTree>
    <p:extLst>
      <p:ext uri="{BB962C8B-B14F-4D97-AF65-F5344CB8AC3E}">
        <p14:creationId xmlns:p14="http://schemas.microsoft.com/office/powerpoint/2010/main" val="12053201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A22F8-A88B-DE3E-029C-2182A4F60085}"/>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A49D00EA-D495-E5B5-C789-A2B425058C41}"/>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E1F0BCCD-41A4-8B51-204C-E6490349C59F}"/>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6ED893A-7314-7AB8-E4CD-C0A9CCAC6C0C}"/>
              </a:ext>
            </a:extLst>
          </p:cNvPr>
          <p:cNvSpPr>
            <a:spLocks noGrp="1"/>
          </p:cNvSpPr>
          <p:nvPr>
            <p:ph type="sldNum" sz="quarter" idx="5"/>
          </p:nvPr>
        </p:nvSpPr>
        <p:spPr/>
        <p:txBody>
          <a:bodyPr/>
          <a:lstStyle/>
          <a:p>
            <a:fld id="{EFEF40FD-9A32-4130-A2A5-13DCE1484DFC}" type="slidenum">
              <a:rPr lang="fr-FR" smtClean="0"/>
              <a:t>19</a:t>
            </a:fld>
            <a:endParaRPr lang="fr-FR"/>
          </a:p>
        </p:txBody>
      </p:sp>
    </p:spTree>
    <p:extLst>
      <p:ext uri="{BB962C8B-B14F-4D97-AF65-F5344CB8AC3E}">
        <p14:creationId xmlns:p14="http://schemas.microsoft.com/office/powerpoint/2010/main" val="3036062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2</a:t>
            </a:fld>
            <a:endParaRPr lang="fr-BJ"/>
          </a:p>
        </p:txBody>
      </p:sp>
    </p:spTree>
    <p:extLst>
      <p:ext uri="{BB962C8B-B14F-4D97-AF65-F5344CB8AC3E}">
        <p14:creationId xmlns:p14="http://schemas.microsoft.com/office/powerpoint/2010/main" val="1313327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3</a:t>
            </a:fld>
            <a:endParaRPr lang="fr-BJ"/>
          </a:p>
        </p:txBody>
      </p:sp>
    </p:spTree>
    <p:extLst>
      <p:ext uri="{BB962C8B-B14F-4D97-AF65-F5344CB8AC3E}">
        <p14:creationId xmlns:p14="http://schemas.microsoft.com/office/powerpoint/2010/main" val="557357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4</a:t>
            </a:fld>
            <a:endParaRPr lang="fr-BJ"/>
          </a:p>
        </p:txBody>
      </p:sp>
    </p:spTree>
    <p:extLst>
      <p:ext uri="{BB962C8B-B14F-4D97-AF65-F5344CB8AC3E}">
        <p14:creationId xmlns:p14="http://schemas.microsoft.com/office/powerpoint/2010/main" val="2139024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AAAAAAAAAAAAAAAA</a:t>
            </a:r>
            <a:endParaRPr lang="fr-BJ" dirty="0"/>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5</a:t>
            </a:fld>
            <a:endParaRPr lang="fr-BJ"/>
          </a:p>
        </p:txBody>
      </p:sp>
    </p:spTree>
    <p:extLst>
      <p:ext uri="{BB962C8B-B14F-4D97-AF65-F5344CB8AC3E}">
        <p14:creationId xmlns:p14="http://schemas.microsoft.com/office/powerpoint/2010/main" val="2258042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36F7C1-C374-CEF8-1576-48C15811CBFC}"/>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67E2D958-EAE9-865E-2AA4-B8A6C88D78BB}"/>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60ADE797-C5E3-60D6-8461-516EB592521D}"/>
              </a:ext>
            </a:extLst>
          </p:cNvPr>
          <p:cNvSpPr>
            <a:spLocks noGrp="1"/>
          </p:cNvSpPr>
          <p:nvPr>
            <p:ph type="body" idx="1"/>
          </p:nvPr>
        </p:nvSpPr>
        <p:spPr/>
        <p:txBody>
          <a:bodyPr/>
          <a:lstStyle/>
          <a:p>
            <a:endParaRPr lang="fr-BJ" dirty="0"/>
          </a:p>
        </p:txBody>
      </p:sp>
      <p:sp>
        <p:nvSpPr>
          <p:cNvPr id="4" name="Espace réservé du numéro de diapositive 3">
            <a:extLst>
              <a:ext uri="{FF2B5EF4-FFF2-40B4-BE49-F238E27FC236}">
                <a16:creationId xmlns:a16="http://schemas.microsoft.com/office/drawing/2014/main" id="{93C7A7EC-B999-022F-539B-8B6D06773F3B}"/>
              </a:ext>
            </a:extLst>
          </p:cNvPr>
          <p:cNvSpPr>
            <a:spLocks noGrp="1"/>
          </p:cNvSpPr>
          <p:nvPr>
            <p:ph type="sldNum" sz="quarter" idx="5"/>
          </p:nvPr>
        </p:nvSpPr>
        <p:spPr/>
        <p:txBody>
          <a:bodyPr/>
          <a:lstStyle/>
          <a:p>
            <a:fld id="{740BE60E-EFA3-4B36-9494-CB62D2E9D4D1}" type="slidenum">
              <a:rPr lang="fr-BJ" smtClean="0"/>
              <a:t>6</a:t>
            </a:fld>
            <a:endParaRPr lang="fr-BJ"/>
          </a:p>
        </p:txBody>
      </p:sp>
    </p:spTree>
    <p:extLst>
      <p:ext uri="{BB962C8B-B14F-4D97-AF65-F5344CB8AC3E}">
        <p14:creationId xmlns:p14="http://schemas.microsoft.com/office/powerpoint/2010/main" val="1925875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dirty="0"/>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7</a:t>
            </a:fld>
            <a:endParaRPr lang="fr-BJ"/>
          </a:p>
        </p:txBody>
      </p:sp>
    </p:spTree>
    <p:extLst>
      <p:ext uri="{BB962C8B-B14F-4D97-AF65-F5344CB8AC3E}">
        <p14:creationId xmlns:p14="http://schemas.microsoft.com/office/powerpoint/2010/main" val="5553224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dirty="0"/>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8</a:t>
            </a:fld>
            <a:endParaRPr lang="fr-BJ"/>
          </a:p>
        </p:txBody>
      </p:sp>
    </p:spTree>
    <p:extLst>
      <p:ext uri="{BB962C8B-B14F-4D97-AF65-F5344CB8AC3E}">
        <p14:creationId xmlns:p14="http://schemas.microsoft.com/office/powerpoint/2010/main" val="2739144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J" dirty="0"/>
          </a:p>
        </p:txBody>
      </p:sp>
      <p:sp>
        <p:nvSpPr>
          <p:cNvPr id="4" name="Espace réservé du numéro de diapositive 3"/>
          <p:cNvSpPr>
            <a:spLocks noGrp="1"/>
          </p:cNvSpPr>
          <p:nvPr>
            <p:ph type="sldNum" sz="quarter" idx="5"/>
          </p:nvPr>
        </p:nvSpPr>
        <p:spPr/>
        <p:txBody>
          <a:bodyPr/>
          <a:lstStyle/>
          <a:p>
            <a:fld id="{740BE60E-EFA3-4B36-9494-CB62D2E9D4D1}" type="slidenum">
              <a:rPr lang="fr-BJ" smtClean="0"/>
              <a:t>9</a:t>
            </a:fld>
            <a:endParaRPr lang="fr-BJ"/>
          </a:p>
        </p:txBody>
      </p:sp>
    </p:spTree>
    <p:extLst>
      <p:ext uri="{BB962C8B-B14F-4D97-AF65-F5344CB8AC3E}">
        <p14:creationId xmlns:p14="http://schemas.microsoft.com/office/powerpoint/2010/main" val="440337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6CFD58-BB06-B141-11AF-D8E68B0BA59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BJ"/>
          </a:p>
        </p:txBody>
      </p:sp>
      <p:sp>
        <p:nvSpPr>
          <p:cNvPr id="3" name="Sous-titre 2">
            <a:extLst>
              <a:ext uri="{FF2B5EF4-FFF2-40B4-BE49-F238E27FC236}">
                <a16:creationId xmlns:a16="http://schemas.microsoft.com/office/drawing/2014/main" id="{E06138AB-0885-B274-082C-4685EF2731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J"/>
          </a:p>
        </p:txBody>
      </p:sp>
      <p:sp>
        <p:nvSpPr>
          <p:cNvPr id="4" name="Espace réservé de la date 3">
            <a:extLst>
              <a:ext uri="{FF2B5EF4-FFF2-40B4-BE49-F238E27FC236}">
                <a16:creationId xmlns:a16="http://schemas.microsoft.com/office/drawing/2014/main" id="{64DC474A-99F2-43BA-6618-CC258E918506}"/>
              </a:ext>
            </a:extLst>
          </p:cNvPr>
          <p:cNvSpPr>
            <a:spLocks noGrp="1"/>
          </p:cNvSpPr>
          <p:nvPr>
            <p:ph type="dt" sz="half" idx="10"/>
          </p:nvPr>
        </p:nvSpPr>
        <p:spPr/>
        <p:txBody>
          <a:bodyPr/>
          <a:lstStyle/>
          <a:p>
            <a:fld id="{F5B59F11-118B-47F0-9656-AE8BBEBD0F65}" type="datetime1">
              <a:rPr lang="LID4096" smtClean="0"/>
              <a:t>04/25/2025</a:t>
            </a:fld>
            <a:endParaRPr lang="fr-BJ"/>
          </a:p>
        </p:txBody>
      </p:sp>
      <p:sp>
        <p:nvSpPr>
          <p:cNvPr id="5" name="Espace réservé du pied de page 4">
            <a:extLst>
              <a:ext uri="{FF2B5EF4-FFF2-40B4-BE49-F238E27FC236}">
                <a16:creationId xmlns:a16="http://schemas.microsoft.com/office/drawing/2014/main" id="{89AD847A-CE02-5341-F1E6-5CEBE7184980}"/>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A1453B90-53D3-8893-CAD6-3AB312927476}"/>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3013538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95A7E56-87FB-AF85-9CBC-F7B72FBD5FD1}"/>
              </a:ext>
            </a:extLst>
          </p:cNvPr>
          <p:cNvSpPr>
            <a:spLocks noGrp="1"/>
          </p:cNvSpPr>
          <p:nvPr>
            <p:ph type="title"/>
          </p:nvPr>
        </p:nvSpPr>
        <p:spPr/>
        <p:txBody>
          <a:bodyPr/>
          <a:lstStyle/>
          <a:p>
            <a:r>
              <a:rPr lang="fr-FR"/>
              <a:t>Modifiez le style du titre</a:t>
            </a:r>
            <a:endParaRPr lang="fr-BJ"/>
          </a:p>
        </p:txBody>
      </p:sp>
      <p:sp>
        <p:nvSpPr>
          <p:cNvPr id="3" name="Espace réservé du texte vertical 2">
            <a:extLst>
              <a:ext uri="{FF2B5EF4-FFF2-40B4-BE49-F238E27FC236}">
                <a16:creationId xmlns:a16="http://schemas.microsoft.com/office/drawing/2014/main" id="{F311CA43-E11C-1B9C-8B76-D8B24C1461D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474D582F-A6C7-0572-0DD8-5FCB43D92161}"/>
              </a:ext>
            </a:extLst>
          </p:cNvPr>
          <p:cNvSpPr>
            <a:spLocks noGrp="1"/>
          </p:cNvSpPr>
          <p:nvPr>
            <p:ph type="dt" sz="half" idx="10"/>
          </p:nvPr>
        </p:nvSpPr>
        <p:spPr/>
        <p:txBody>
          <a:bodyPr/>
          <a:lstStyle/>
          <a:p>
            <a:fld id="{B6454E84-B991-4DAD-AF04-6F563A009CDF}" type="datetime1">
              <a:rPr lang="LID4096" smtClean="0"/>
              <a:t>04/25/2025</a:t>
            </a:fld>
            <a:endParaRPr lang="fr-BJ"/>
          </a:p>
        </p:txBody>
      </p:sp>
      <p:sp>
        <p:nvSpPr>
          <p:cNvPr id="5" name="Espace réservé du pied de page 4">
            <a:extLst>
              <a:ext uri="{FF2B5EF4-FFF2-40B4-BE49-F238E27FC236}">
                <a16:creationId xmlns:a16="http://schemas.microsoft.com/office/drawing/2014/main" id="{9C8EF25C-3986-041D-D9A8-B73890B42140}"/>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5069AF15-1CD9-ABEF-A8CF-BDB6647B8020}"/>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851021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C04D4EC-2307-2545-DF64-7D75575A4F2B}"/>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BJ"/>
          </a:p>
        </p:txBody>
      </p:sp>
      <p:sp>
        <p:nvSpPr>
          <p:cNvPr id="3" name="Espace réservé du texte vertical 2">
            <a:extLst>
              <a:ext uri="{FF2B5EF4-FFF2-40B4-BE49-F238E27FC236}">
                <a16:creationId xmlns:a16="http://schemas.microsoft.com/office/drawing/2014/main" id="{1E185194-551E-2AC4-EB72-73F63C80A3D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5947E2BE-DA87-D74C-62F2-CD8985298F62}"/>
              </a:ext>
            </a:extLst>
          </p:cNvPr>
          <p:cNvSpPr>
            <a:spLocks noGrp="1"/>
          </p:cNvSpPr>
          <p:nvPr>
            <p:ph type="dt" sz="half" idx="10"/>
          </p:nvPr>
        </p:nvSpPr>
        <p:spPr/>
        <p:txBody>
          <a:bodyPr/>
          <a:lstStyle/>
          <a:p>
            <a:fld id="{886919B8-6BE1-4EC2-9EF0-5E2BA87E4976}" type="datetime1">
              <a:rPr lang="LID4096" smtClean="0"/>
              <a:t>04/25/2025</a:t>
            </a:fld>
            <a:endParaRPr lang="fr-BJ"/>
          </a:p>
        </p:txBody>
      </p:sp>
      <p:sp>
        <p:nvSpPr>
          <p:cNvPr id="5" name="Espace réservé du pied de page 4">
            <a:extLst>
              <a:ext uri="{FF2B5EF4-FFF2-40B4-BE49-F238E27FC236}">
                <a16:creationId xmlns:a16="http://schemas.microsoft.com/office/drawing/2014/main" id="{E3AA2811-BF31-438A-72CA-D5EEFBB0CB25}"/>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CFA8D436-DE73-DD17-46E4-7CBB40CB817E}"/>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94438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280C22-5B54-7AC6-08A2-D6C31C4DAA29}"/>
              </a:ext>
            </a:extLst>
          </p:cNvPr>
          <p:cNvSpPr>
            <a:spLocks noGrp="1"/>
          </p:cNvSpPr>
          <p:nvPr>
            <p:ph type="title"/>
          </p:nvPr>
        </p:nvSpPr>
        <p:spPr/>
        <p:txBody>
          <a:bodyPr/>
          <a:lstStyle/>
          <a:p>
            <a:r>
              <a:rPr lang="fr-FR"/>
              <a:t>Modifiez le style du titre</a:t>
            </a:r>
            <a:endParaRPr lang="fr-BJ"/>
          </a:p>
        </p:txBody>
      </p:sp>
      <p:sp>
        <p:nvSpPr>
          <p:cNvPr id="3" name="Espace réservé du contenu 2">
            <a:extLst>
              <a:ext uri="{FF2B5EF4-FFF2-40B4-BE49-F238E27FC236}">
                <a16:creationId xmlns:a16="http://schemas.microsoft.com/office/drawing/2014/main" id="{D9896134-0427-D170-6699-9F49C4BAEFF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691A5671-8F8A-DF6B-3C41-D56B5CBCC778}"/>
              </a:ext>
            </a:extLst>
          </p:cNvPr>
          <p:cNvSpPr>
            <a:spLocks noGrp="1"/>
          </p:cNvSpPr>
          <p:nvPr>
            <p:ph type="dt" sz="half" idx="10"/>
          </p:nvPr>
        </p:nvSpPr>
        <p:spPr/>
        <p:txBody>
          <a:bodyPr/>
          <a:lstStyle/>
          <a:p>
            <a:fld id="{D4FD298C-31B6-459D-87F9-5FC427356A86}" type="datetime1">
              <a:rPr lang="LID4096" smtClean="0"/>
              <a:t>04/25/2025</a:t>
            </a:fld>
            <a:endParaRPr lang="fr-BJ"/>
          </a:p>
        </p:txBody>
      </p:sp>
      <p:sp>
        <p:nvSpPr>
          <p:cNvPr id="5" name="Espace réservé du pied de page 4">
            <a:extLst>
              <a:ext uri="{FF2B5EF4-FFF2-40B4-BE49-F238E27FC236}">
                <a16:creationId xmlns:a16="http://schemas.microsoft.com/office/drawing/2014/main" id="{C796771D-0B20-9691-8C15-42B410EC668A}"/>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C8B8C5FD-E641-C732-AE96-90D84B09245F}"/>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2904174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662ED3-E09C-4222-B1F8-A1E85484A9F6}"/>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BJ"/>
          </a:p>
        </p:txBody>
      </p:sp>
      <p:sp>
        <p:nvSpPr>
          <p:cNvPr id="3" name="Espace réservé du texte 2">
            <a:extLst>
              <a:ext uri="{FF2B5EF4-FFF2-40B4-BE49-F238E27FC236}">
                <a16:creationId xmlns:a16="http://schemas.microsoft.com/office/drawing/2014/main" id="{4008F379-3738-9760-E8D2-B85A5279B1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0A78595-2201-E920-69FB-4899659D81C8}"/>
              </a:ext>
            </a:extLst>
          </p:cNvPr>
          <p:cNvSpPr>
            <a:spLocks noGrp="1"/>
          </p:cNvSpPr>
          <p:nvPr>
            <p:ph type="dt" sz="half" idx="10"/>
          </p:nvPr>
        </p:nvSpPr>
        <p:spPr/>
        <p:txBody>
          <a:bodyPr/>
          <a:lstStyle/>
          <a:p>
            <a:fld id="{305B501E-8400-4716-8D6C-55BF698705A3}" type="datetime1">
              <a:rPr lang="LID4096" smtClean="0"/>
              <a:t>04/25/2025</a:t>
            </a:fld>
            <a:endParaRPr lang="fr-BJ"/>
          </a:p>
        </p:txBody>
      </p:sp>
      <p:sp>
        <p:nvSpPr>
          <p:cNvPr id="5" name="Espace réservé du pied de page 4">
            <a:extLst>
              <a:ext uri="{FF2B5EF4-FFF2-40B4-BE49-F238E27FC236}">
                <a16:creationId xmlns:a16="http://schemas.microsoft.com/office/drawing/2014/main" id="{4F12D929-6579-B688-7735-2051713C3B1D}"/>
              </a:ext>
            </a:extLst>
          </p:cNvPr>
          <p:cNvSpPr>
            <a:spLocks noGrp="1"/>
          </p:cNvSpPr>
          <p:nvPr>
            <p:ph type="ftr" sz="quarter" idx="11"/>
          </p:nvPr>
        </p:nvSpPr>
        <p:spPr/>
        <p:txBody>
          <a:bodyPr/>
          <a:lstStyle/>
          <a:p>
            <a:endParaRPr lang="fr-BJ"/>
          </a:p>
        </p:txBody>
      </p:sp>
      <p:sp>
        <p:nvSpPr>
          <p:cNvPr id="6" name="Espace réservé du numéro de diapositive 5">
            <a:extLst>
              <a:ext uri="{FF2B5EF4-FFF2-40B4-BE49-F238E27FC236}">
                <a16:creationId xmlns:a16="http://schemas.microsoft.com/office/drawing/2014/main" id="{98396E2D-B9A1-EEAB-9E1D-21BFB56E4E16}"/>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87130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3E7992-899F-B855-EC43-9E5BCDF1DAAC}"/>
              </a:ext>
            </a:extLst>
          </p:cNvPr>
          <p:cNvSpPr>
            <a:spLocks noGrp="1"/>
          </p:cNvSpPr>
          <p:nvPr>
            <p:ph type="title"/>
          </p:nvPr>
        </p:nvSpPr>
        <p:spPr/>
        <p:txBody>
          <a:bodyPr/>
          <a:lstStyle/>
          <a:p>
            <a:r>
              <a:rPr lang="fr-FR"/>
              <a:t>Modifiez le style du titre</a:t>
            </a:r>
            <a:endParaRPr lang="fr-BJ"/>
          </a:p>
        </p:txBody>
      </p:sp>
      <p:sp>
        <p:nvSpPr>
          <p:cNvPr id="3" name="Espace réservé du contenu 2">
            <a:extLst>
              <a:ext uri="{FF2B5EF4-FFF2-40B4-BE49-F238E27FC236}">
                <a16:creationId xmlns:a16="http://schemas.microsoft.com/office/drawing/2014/main" id="{7EB74EB6-B343-3514-5B6E-F5C1E112DE7C}"/>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u contenu 3">
            <a:extLst>
              <a:ext uri="{FF2B5EF4-FFF2-40B4-BE49-F238E27FC236}">
                <a16:creationId xmlns:a16="http://schemas.microsoft.com/office/drawing/2014/main" id="{3C867893-0544-7256-C259-27C08DE44AE6}"/>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5" name="Espace réservé de la date 4">
            <a:extLst>
              <a:ext uri="{FF2B5EF4-FFF2-40B4-BE49-F238E27FC236}">
                <a16:creationId xmlns:a16="http://schemas.microsoft.com/office/drawing/2014/main" id="{CFB9C776-0D3D-4616-0AB8-122E189510DE}"/>
              </a:ext>
            </a:extLst>
          </p:cNvPr>
          <p:cNvSpPr>
            <a:spLocks noGrp="1"/>
          </p:cNvSpPr>
          <p:nvPr>
            <p:ph type="dt" sz="half" idx="10"/>
          </p:nvPr>
        </p:nvSpPr>
        <p:spPr/>
        <p:txBody>
          <a:bodyPr/>
          <a:lstStyle/>
          <a:p>
            <a:fld id="{018E4B8E-FCDF-4572-9F7E-312CE4242DFC}" type="datetime1">
              <a:rPr lang="LID4096" smtClean="0"/>
              <a:t>04/25/2025</a:t>
            </a:fld>
            <a:endParaRPr lang="fr-BJ"/>
          </a:p>
        </p:txBody>
      </p:sp>
      <p:sp>
        <p:nvSpPr>
          <p:cNvPr id="6" name="Espace réservé du pied de page 5">
            <a:extLst>
              <a:ext uri="{FF2B5EF4-FFF2-40B4-BE49-F238E27FC236}">
                <a16:creationId xmlns:a16="http://schemas.microsoft.com/office/drawing/2014/main" id="{E76FB30A-AB20-695E-0006-51F718F9C0F1}"/>
              </a:ext>
            </a:extLst>
          </p:cNvPr>
          <p:cNvSpPr>
            <a:spLocks noGrp="1"/>
          </p:cNvSpPr>
          <p:nvPr>
            <p:ph type="ftr" sz="quarter" idx="11"/>
          </p:nvPr>
        </p:nvSpPr>
        <p:spPr/>
        <p:txBody>
          <a:bodyPr/>
          <a:lstStyle/>
          <a:p>
            <a:endParaRPr lang="fr-BJ"/>
          </a:p>
        </p:txBody>
      </p:sp>
      <p:sp>
        <p:nvSpPr>
          <p:cNvPr id="7" name="Espace réservé du numéro de diapositive 6">
            <a:extLst>
              <a:ext uri="{FF2B5EF4-FFF2-40B4-BE49-F238E27FC236}">
                <a16:creationId xmlns:a16="http://schemas.microsoft.com/office/drawing/2014/main" id="{D71BBF59-E5DF-E5DF-F872-321E7F4F1F37}"/>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4106101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554495-69E3-5FC6-8D64-E31438180030}"/>
              </a:ext>
            </a:extLst>
          </p:cNvPr>
          <p:cNvSpPr>
            <a:spLocks noGrp="1"/>
          </p:cNvSpPr>
          <p:nvPr>
            <p:ph type="title"/>
          </p:nvPr>
        </p:nvSpPr>
        <p:spPr>
          <a:xfrm>
            <a:off x="839788" y="365125"/>
            <a:ext cx="10515600" cy="1325563"/>
          </a:xfrm>
        </p:spPr>
        <p:txBody>
          <a:bodyPr/>
          <a:lstStyle/>
          <a:p>
            <a:r>
              <a:rPr lang="fr-FR"/>
              <a:t>Modifiez le style du titre</a:t>
            </a:r>
            <a:endParaRPr lang="fr-BJ"/>
          </a:p>
        </p:txBody>
      </p:sp>
      <p:sp>
        <p:nvSpPr>
          <p:cNvPr id="3" name="Espace réservé du texte 2">
            <a:extLst>
              <a:ext uri="{FF2B5EF4-FFF2-40B4-BE49-F238E27FC236}">
                <a16:creationId xmlns:a16="http://schemas.microsoft.com/office/drawing/2014/main" id="{E31ADBB0-F016-C99F-FAC3-94091351DE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D902FFA-A863-6E94-1A71-7AB94A04699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5" name="Espace réservé du texte 4">
            <a:extLst>
              <a:ext uri="{FF2B5EF4-FFF2-40B4-BE49-F238E27FC236}">
                <a16:creationId xmlns:a16="http://schemas.microsoft.com/office/drawing/2014/main" id="{DDA8BDE2-0D9A-5A22-C766-C3DBE234CF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34B50A24-0DB4-05CF-6F07-4805CC664D9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7" name="Espace réservé de la date 6">
            <a:extLst>
              <a:ext uri="{FF2B5EF4-FFF2-40B4-BE49-F238E27FC236}">
                <a16:creationId xmlns:a16="http://schemas.microsoft.com/office/drawing/2014/main" id="{32A35EA2-AE14-DD1C-A8BE-18187DFB7C4A}"/>
              </a:ext>
            </a:extLst>
          </p:cNvPr>
          <p:cNvSpPr>
            <a:spLocks noGrp="1"/>
          </p:cNvSpPr>
          <p:nvPr>
            <p:ph type="dt" sz="half" idx="10"/>
          </p:nvPr>
        </p:nvSpPr>
        <p:spPr/>
        <p:txBody>
          <a:bodyPr/>
          <a:lstStyle/>
          <a:p>
            <a:fld id="{52E0138E-8E0B-41DA-9772-32B2EE8C2B83}" type="datetime1">
              <a:rPr lang="LID4096" smtClean="0"/>
              <a:t>04/25/2025</a:t>
            </a:fld>
            <a:endParaRPr lang="fr-BJ"/>
          </a:p>
        </p:txBody>
      </p:sp>
      <p:sp>
        <p:nvSpPr>
          <p:cNvPr id="8" name="Espace réservé du pied de page 7">
            <a:extLst>
              <a:ext uri="{FF2B5EF4-FFF2-40B4-BE49-F238E27FC236}">
                <a16:creationId xmlns:a16="http://schemas.microsoft.com/office/drawing/2014/main" id="{F3A2EC81-AD79-E0B1-1E3B-961FADAACE56}"/>
              </a:ext>
            </a:extLst>
          </p:cNvPr>
          <p:cNvSpPr>
            <a:spLocks noGrp="1"/>
          </p:cNvSpPr>
          <p:nvPr>
            <p:ph type="ftr" sz="quarter" idx="11"/>
          </p:nvPr>
        </p:nvSpPr>
        <p:spPr/>
        <p:txBody>
          <a:bodyPr/>
          <a:lstStyle/>
          <a:p>
            <a:endParaRPr lang="fr-BJ"/>
          </a:p>
        </p:txBody>
      </p:sp>
      <p:sp>
        <p:nvSpPr>
          <p:cNvPr id="9" name="Espace réservé du numéro de diapositive 8">
            <a:extLst>
              <a:ext uri="{FF2B5EF4-FFF2-40B4-BE49-F238E27FC236}">
                <a16:creationId xmlns:a16="http://schemas.microsoft.com/office/drawing/2014/main" id="{A0AC6499-E7A5-8B50-98D2-A58F3D48F7BE}"/>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761038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16AC4AE-F532-2D6B-CDD8-9C14B215D8FB}"/>
              </a:ext>
            </a:extLst>
          </p:cNvPr>
          <p:cNvSpPr>
            <a:spLocks noGrp="1"/>
          </p:cNvSpPr>
          <p:nvPr>
            <p:ph type="title"/>
          </p:nvPr>
        </p:nvSpPr>
        <p:spPr/>
        <p:txBody>
          <a:bodyPr/>
          <a:lstStyle/>
          <a:p>
            <a:r>
              <a:rPr lang="fr-FR"/>
              <a:t>Modifiez le style du titre</a:t>
            </a:r>
            <a:endParaRPr lang="fr-BJ"/>
          </a:p>
        </p:txBody>
      </p:sp>
      <p:sp>
        <p:nvSpPr>
          <p:cNvPr id="3" name="Espace réservé de la date 2">
            <a:extLst>
              <a:ext uri="{FF2B5EF4-FFF2-40B4-BE49-F238E27FC236}">
                <a16:creationId xmlns:a16="http://schemas.microsoft.com/office/drawing/2014/main" id="{CAE9FD76-BD11-C4F9-6CD8-9205053F225A}"/>
              </a:ext>
            </a:extLst>
          </p:cNvPr>
          <p:cNvSpPr>
            <a:spLocks noGrp="1"/>
          </p:cNvSpPr>
          <p:nvPr>
            <p:ph type="dt" sz="half" idx="10"/>
          </p:nvPr>
        </p:nvSpPr>
        <p:spPr/>
        <p:txBody>
          <a:bodyPr/>
          <a:lstStyle/>
          <a:p>
            <a:fld id="{431CE192-D3F1-43E4-9D01-78F16683331A}" type="datetime1">
              <a:rPr lang="LID4096" smtClean="0"/>
              <a:t>04/25/2025</a:t>
            </a:fld>
            <a:endParaRPr lang="fr-BJ"/>
          </a:p>
        </p:txBody>
      </p:sp>
      <p:sp>
        <p:nvSpPr>
          <p:cNvPr id="4" name="Espace réservé du pied de page 3">
            <a:extLst>
              <a:ext uri="{FF2B5EF4-FFF2-40B4-BE49-F238E27FC236}">
                <a16:creationId xmlns:a16="http://schemas.microsoft.com/office/drawing/2014/main" id="{4F646C45-22FB-C458-4712-555A69DAF37D}"/>
              </a:ext>
            </a:extLst>
          </p:cNvPr>
          <p:cNvSpPr>
            <a:spLocks noGrp="1"/>
          </p:cNvSpPr>
          <p:nvPr>
            <p:ph type="ftr" sz="quarter" idx="11"/>
          </p:nvPr>
        </p:nvSpPr>
        <p:spPr/>
        <p:txBody>
          <a:bodyPr/>
          <a:lstStyle/>
          <a:p>
            <a:endParaRPr lang="fr-BJ"/>
          </a:p>
        </p:txBody>
      </p:sp>
      <p:sp>
        <p:nvSpPr>
          <p:cNvPr id="5" name="Espace réservé du numéro de diapositive 4">
            <a:extLst>
              <a:ext uri="{FF2B5EF4-FFF2-40B4-BE49-F238E27FC236}">
                <a16:creationId xmlns:a16="http://schemas.microsoft.com/office/drawing/2014/main" id="{3A049769-0D2C-9CC0-A91C-2B12F527313B}"/>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3991356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D5CEE2A-76A5-40E8-B834-BE7C4FEF4040}"/>
              </a:ext>
            </a:extLst>
          </p:cNvPr>
          <p:cNvSpPr>
            <a:spLocks noGrp="1"/>
          </p:cNvSpPr>
          <p:nvPr>
            <p:ph type="dt" sz="half" idx="10"/>
          </p:nvPr>
        </p:nvSpPr>
        <p:spPr/>
        <p:txBody>
          <a:bodyPr/>
          <a:lstStyle/>
          <a:p>
            <a:fld id="{DC4A9ED6-C3AE-49C6-AECF-7A7B8D3FB0BF}" type="datetime1">
              <a:rPr lang="LID4096" smtClean="0"/>
              <a:t>04/25/2025</a:t>
            </a:fld>
            <a:endParaRPr lang="fr-BJ"/>
          </a:p>
        </p:txBody>
      </p:sp>
      <p:sp>
        <p:nvSpPr>
          <p:cNvPr id="3" name="Espace réservé du pied de page 2">
            <a:extLst>
              <a:ext uri="{FF2B5EF4-FFF2-40B4-BE49-F238E27FC236}">
                <a16:creationId xmlns:a16="http://schemas.microsoft.com/office/drawing/2014/main" id="{D56422DA-3AEE-A20B-C9FF-EAB601B8731C}"/>
              </a:ext>
            </a:extLst>
          </p:cNvPr>
          <p:cNvSpPr>
            <a:spLocks noGrp="1"/>
          </p:cNvSpPr>
          <p:nvPr>
            <p:ph type="ftr" sz="quarter" idx="11"/>
          </p:nvPr>
        </p:nvSpPr>
        <p:spPr/>
        <p:txBody>
          <a:bodyPr/>
          <a:lstStyle/>
          <a:p>
            <a:endParaRPr lang="fr-BJ"/>
          </a:p>
        </p:txBody>
      </p:sp>
      <p:sp>
        <p:nvSpPr>
          <p:cNvPr id="4" name="Espace réservé du numéro de diapositive 3">
            <a:extLst>
              <a:ext uri="{FF2B5EF4-FFF2-40B4-BE49-F238E27FC236}">
                <a16:creationId xmlns:a16="http://schemas.microsoft.com/office/drawing/2014/main" id="{9C3F6A54-8DD9-658F-AC1D-263359B78272}"/>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15131082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BB4F73-ED8C-DB36-29A6-B55727AA1C6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J"/>
          </a:p>
        </p:txBody>
      </p:sp>
      <p:sp>
        <p:nvSpPr>
          <p:cNvPr id="3" name="Espace réservé du contenu 2">
            <a:extLst>
              <a:ext uri="{FF2B5EF4-FFF2-40B4-BE49-F238E27FC236}">
                <a16:creationId xmlns:a16="http://schemas.microsoft.com/office/drawing/2014/main" id="{7C7853E1-ADDA-0628-3A45-94871D2509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u texte 3">
            <a:extLst>
              <a:ext uri="{FF2B5EF4-FFF2-40B4-BE49-F238E27FC236}">
                <a16:creationId xmlns:a16="http://schemas.microsoft.com/office/drawing/2014/main" id="{DB6F12FA-B066-39DB-8942-C59DDA2C36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0CED17E-D6F5-3F02-7495-32A9634EC18B}"/>
              </a:ext>
            </a:extLst>
          </p:cNvPr>
          <p:cNvSpPr>
            <a:spLocks noGrp="1"/>
          </p:cNvSpPr>
          <p:nvPr>
            <p:ph type="dt" sz="half" idx="10"/>
          </p:nvPr>
        </p:nvSpPr>
        <p:spPr/>
        <p:txBody>
          <a:bodyPr/>
          <a:lstStyle/>
          <a:p>
            <a:fld id="{2D99457C-14FF-48F0-8AC4-47E987DD665E}" type="datetime1">
              <a:rPr lang="LID4096" smtClean="0"/>
              <a:t>04/25/2025</a:t>
            </a:fld>
            <a:endParaRPr lang="fr-BJ"/>
          </a:p>
        </p:txBody>
      </p:sp>
      <p:sp>
        <p:nvSpPr>
          <p:cNvPr id="6" name="Espace réservé du pied de page 5">
            <a:extLst>
              <a:ext uri="{FF2B5EF4-FFF2-40B4-BE49-F238E27FC236}">
                <a16:creationId xmlns:a16="http://schemas.microsoft.com/office/drawing/2014/main" id="{36A50B5B-DB55-491F-A289-4A8D166BCF3B}"/>
              </a:ext>
            </a:extLst>
          </p:cNvPr>
          <p:cNvSpPr>
            <a:spLocks noGrp="1"/>
          </p:cNvSpPr>
          <p:nvPr>
            <p:ph type="ftr" sz="quarter" idx="11"/>
          </p:nvPr>
        </p:nvSpPr>
        <p:spPr/>
        <p:txBody>
          <a:bodyPr/>
          <a:lstStyle/>
          <a:p>
            <a:endParaRPr lang="fr-BJ"/>
          </a:p>
        </p:txBody>
      </p:sp>
      <p:sp>
        <p:nvSpPr>
          <p:cNvPr id="7" name="Espace réservé du numéro de diapositive 6">
            <a:extLst>
              <a:ext uri="{FF2B5EF4-FFF2-40B4-BE49-F238E27FC236}">
                <a16:creationId xmlns:a16="http://schemas.microsoft.com/office/drawing/2014/main" id="{CC558DD8-F349-D3A3-027F-DA6600456200}"/>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511997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2C2239-507F-F64B-FE1F-734601C8950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BJ"/>
          </a:p>
        </p:txBody>
      </p:sp>
      <p:sp>
        <p:nvSpPr>
          <p:cNvPr id="3" name="Espace réservé pour une image  2">
            <a:extLst>
              <a:ext uri="{FF2B5EF4-FFF2-40B4-BE49-F238E27FC236}">
                <a16:creationId xmlns:a16="http://schemas.microsoft.com/office/drawing/2014/main" id="{8403B0D0-B159-2673-F251-0262DF09C1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J"/>
          </a:p>
        </p:txBody>
      </p:sp>
      <p:sp>
        <p:nvSpPr>
          <p:cNvPr id="4" name="Espace réservé du texte 3">
            <a:extLst>
              <a:ext uri="{FF2B5EF4-FFF2-40B4-BE49-F238E27FC236}">
                <a16:creationId xmlns:a16="http://schemas.microsoft.com/office/drawing/2014/main" id="{38966265-D7C6-2C15-FC1B-7016415B4C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A46431E-704D-0D60-052D-236245E85D5F}"/>
              </a:ext>
            </a:extLst>
          </p:cNvPr>
          <p:cNvSpPr>
            <a:spLocks noGrp="1"/>
          </p:cNvSpPr>
          <p:nvPr>
            <p:ph type="dt" sz="half" idx="10"/>
          </p:nvPr>
        </p:nvSpPr>
        <p:spPr/>
        <p:txBody>
          <a:bodyPr/>
          <a:lstStyle/>
          <a:p>
            <a:fld id="{6CF64461-8796-456D-BDC6-201C5E4E9ADC}" type="datetime1">
              <a:rPr lang="LID4096" smtClean="0"/>
              <a:t>04/25/2025</a:t>
            </a:fld>
            <a:endParaRPr lang="fr-BJ"/>
          </a:p>
        </p:txBody>
      </p:sp>
      <p:sp>
        <p:nvSpPr>
          <p:cNvPr id="6" name="Espace réservé du pied de page 5">
            <a:extLst>
              <a:ext uri="{FF2B5EF4-FFF2-40B4-BE49-F238E27FC236}">
                <a16:creationId xmlns:a16="http://schemas.microsoft.com/office/drawing/2014/main" id="{B3B409D9-40CB-1636-CC26-E6711C40B4CE}"/>
              </a:ext>
            </a:extLst>
          </p:cNvPr>
          <p:cNvSpPr>
            <a:spLocks noGrp="1"/>
          </p:cNvSpPr>
          <p:nvPr>
            <p:ph type="ftr" sz="quarter" idx="11"/>
          </p:nvPr>
        </p:nvSpPr>
        <p:spPr/>
        <p:txBody>
          <a:bodyPr/>
          <a:lstStyle/>
          <a:p>
            <a:endParaRPr lang="fr-BJ"/>
          </a:p>
        </p:txBody>
      </p:sp>
      <p:sp>
        <p:nvSpPr>
          <p:cNvPr id="7" name="Espace réservé du numéro de diapositive 6">
            <a:extLst>
              <a:ext uri="{FF2B5EF4-FFF2-40B4-BE49-F238E27FC236}">
                <a16:creationId xmlns:a16="http://schemas.microsoft.com/office/drawing/2014/main" id="{5BFFA208-B81F-7590-4C1F-1D9EA137E045}"/>
              </a:ext>
            </a:extLst>
          </p:cNvPr>
          <p:cNvSpPr>
            <a:spLocks noGrp="1"/>
          </p:cNvSpPr>
          <p:nvPr>
            <p:ph type="sldNum" sz="quarter" idx="12"/>
          </p:nvPr>
        </p:nvSpPr>
        <p:spPr/>
        <p:txBody>
          <a:bodyPr/>
          <a:lstStyle/>
          <a:p>
            <a:fld id="{A83B0E56-5429-400E-B301-A26BDFBFDE48}" type="slidenum">
              <a:rPr lang="fr-BJ" smtClean="0"/>
              <a:t>‹N°›</a:t>
            </a:fld>
            <a:endParaRPr lang="fr-BJ"/>
          </a:p>
        </p:txBody>
      </p:sp>
    </p:spTree>
    <p:extLst>
      <p:ext uri="{BB962C8B-B14F-4D97-AF65-F5344CB8AC3E}">
        <p14:creationId xmlns:p14="http://schemas.microsoft.com/office/powerpoint/2010/main" val="334038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B50D4D2-AE95-AD44-8D08-A6F594125B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BJ"/>
          </a:p>
        </p:txBody>
      </p:sp>
      <p:sp>
        <p:nvSpPr>
          <p:cNvPr id="3" name="Espace réservé du texte 2">
            <a:extLst>
              <a:ext uri="{FF2B5EF4-FFF2-40B4-BE49-F238E27FC236}">
                <a16:creationId xmlns:a16="http://schemas.microsoft.com/office/drawing/2014/main" id="{4636F1F4-8B32-9261-719F-0042A4F639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J"/>
          </a:p>
        </p:txBody>
      </p:sp>
      <p:sp>
        <p:nvSpPr>
          <p:cNvPr id="4" name="Espace réservé de la date 3">
            <a:extLst>
              <a:ext uri="{FF2B5EF4-FFF2-40B4-BE49-F238E27FC236}">
                <a16:creationId xmlns:a16="http://schemas.microsoft.com/office/drawing/2014/main" id="{A5CC0611-F299-2615-D2DD-E9DB8DE9E2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3C985F-347D-45F2-BE07-8E84464F74CD}" type="datetime1">
              <a:rPr lang="LID4096" smtClean="0"/>
              <a:t>04/25/2025</a:t>
            </a:fld>
            <a:endParaRPr lang="fr-BJ"/>
          </a:p>
        </p:txBody>
      </p:sp>
      <p:sp>
        <p:nvSpPr>
          <p:cNvPr id="5" name="Espace réservé du pied de page 4">
            <a:extLst>
              <a:ext uri="{FF2B5EF4-FFF2-40B4-BE49-F238E27FC236}">
                <a16:creationId xmlns:a16="http://schemas.microsoft.com/office/drawing/2014/main" id="{23DE478F-A819-D4F1-E63D-849F49934C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J"/>
          </a:p>
        </p:txBody>
      </p:sp>
      <p:sp>
        <p:nvSpPr>
          <p:cNvPr id="6" name="Espace réservé du numéro de diapositive 5">
            <a:extLst>
              <a:ext uri="{FF2B5EF4-FFF2-40B4-BE49-F238E27FC236}">
                <a16:creationId xmlns:a16="http://schemas.microsoft.com/office/drawing/2014/main" id="{601295D9-0892-F8CD-E3B7-A8713A7DD2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3B0E56-5429-400E-B301-A26BDFBFDE48}" type="slidenum">
              <a:rPr lang="fr-BJ" smtClean="0"/>
              <a:t>‹N°›</a:t>
            </a:fld>
            <a:endParaRPr lang="fr-BJ"/>
          </a:p>
        </p:txBody>
      </p:sp>
    </p:spTree>
    <p:extLst>
      <p:ext uri="{BB962C8B-B14F-4D97-AF65-F5344CB8AC3E}">
        <p14:creationId xmlns:p14="http://schemas.microsoft.com/office/powerpoint/2010/main" val="1911034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BJ"/>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nssfd.bj/"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13.xml"/><Relationship Id="rId4" Type="http://schemas.openxmlformats.org/officeDocument/2006/relationships/chart" Target="../charts/char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chart" Target="../charts/chart16.xml"/><Relationship Id="rId4" Type="http://schemas.openxmlformats.org/officeDocument/2006/relationships/chart" Target="../charts/chart15.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chart" Target="../charts/chart19.xml"/><Relationship Id="rId5" Type="http://schemas.openxmlformats.org/officeDocument/2006/relationships/chart" Target="../charts/chart18.xml"/><Relationship Id="rId4" Type="http://schemas.openxmlformats.org/officeDocument/2006/relationships/chart" Target="../charts/chart1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nssfd.bj/"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7.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chart" Target="../charts/chart10.xml"/><Relationship Id="rId4" Type="http://schemas.openxmlformats.org/officeDocument/2006/relationships/chart" Target="../charts/char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ous-titre 2">
            <a:extLst>
              <a:ext uri="{FF2B5EF4-FFF2-40B4-BE49-F238E27FC236}">
                <a16:creationId xmlns:a16="http://schemas.microsoft.com/office/drawing/2014/main" id="{D92C17F8-944C-8800-7EB1-93F09E44A123}"/>
              </a:ext>
            </a:extLst>
          </p:cNvPr>
          <p:cNvSpPr txBox="1">
            <a:spLocks/>
          </p:cNvSpPr>
          <p:nvPr/>
        </p:nvSpPr>
        <p:spPr>
          <a:xfrm>
            <a:off x="1524001" y="5065039"/>
            <a:ext cx="9361714" cy="165643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fr-FR" sz="2400" b="1" dirty="0">
                <a:solidFill>
                  <a:srgbClr val="784379"/>
                </a:solidFill>
                <a:latin typeface="Georgia" panose="02040502050405020303" pitchFamily="18" charset="0"/>
              </a:rPr>
              <a:t>Philippe A. R. DAHOUI</a:t>
            </a:r>
          </a:p>
          <a:p>
            <a:pPr marL="0" indent="0" algn="ctr">
              <a:lnSpc>
                <a:spcPct val="100000"/>
              </a:lnSpc>
              <a:spcBef>
                <a:spcPts val="0"/>
              </a:spcBef>
              <a:buNone/>
            </a:pPr>
            <a:r>
              <a:rPr lang="fr-FR" sz="1800" dirty="0">
                <a:solidFill>
                  <a:schemeClr val="tx1">
                    <a:lumMod val="85000"/>
                    <a:lumOff val="15000"/>
                  </a:schemeClr>
                </a:solidFill>
                <a:latin typeface="Georgia" panose="02040502050405020303" pitchFamily="18" charset="0"/>
              </a:rPr>
              <a:t>Macroéconomiste, Directeur général de l’ANSSFD</a:t>
            </a:r>
          </a:p>
          <a:p>
            <a:pPr marL="0" indent="0" algn="ctr">
              <a:lnSpc>
                <a:spcPct val="100000"/>
              </a:lnSpc>
              <a:spcBef>
                <a:spcPts val="0"/>
              </a:spcBef>
              <a:buNone/>
            </a:pPr>
            <a:r>
              <a:rPr lang="fr-FR" sz="1600" dirty="0">
                <a:solidFill>
                  <a:schemeClr val="accent5">
                    <a:lumMod val="50000"/>
                  </a:schemeClr>
                </a:solidFill>
                <a:latin typeface="Georgia" panose="02040502050405020303" pitchFamily="18" charset="0"/>
                <a:hlinkClick r:id="rId3"/>
              </a:rPr>
              <a:t>anssfd.bj</a:t>
            </a:r>
            <a:r>
              <a:rPr lang="fr-FR" sz="1600" dirty="0">
                <a:solidFill>
                  <a:schemeClr val="accent5">
                    <a:lumMod val="50000"/>
                  </a:schemeClr>
                </a:solidFill>
                <a:latin typeface="Georgia" panose="02040502050405020303" pitchFamily="18" charset="0"/>
              </a:rPr>
              <a:t> </a:t>
            </a:r>
          </a:p>
        </p:txBody>
      </p:sp>
      <p:sp>
        <p:nvSpPr>
          <p:cNvPr id="9" name="Rectangle : coins arrondis 8">
            <a:extLst>
              <a:ext uri="{FF2B5EF4-FFF2-40B4-BE49-F238E27FC236}">
                <a16:creationId xmlns:a16="http://schemas.microsoft.com/office/drawing/2014/main" id="{11B02999-98C0-2F51-E8DC-F43C6C53C1EC}"/>
              </a:ext>
            </a:extLst>
          </p:cNvPr>
          <p:cNvSpPr/>
          <p:nvPr/>
        </p:nvSpPr>
        <p:spPr>
          <a:xfrm>
            <a:off x="1526343" y="3486149"/>
            <a:ext cx="9139311" cy="1339177"/>
          </a:xfrm>
          <a:prstGeom prst="roundRect">
            <a:avLst/>
          </a:prstGeom>
          <a:solidFill>
            <a:srgbClr val="0054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3700" b="1" dirty="0">
                <a:solidFill>
                  <a:schemeClr val="bg1"/>
                </a:solidFill>
                <a:latin typeface="Georgia" panose="02040502050405020303" pitchFamily="18" charset="0"/>
              </a:rPr>
              <a:t>Situation au 31 décembre 2024 du secteur de la microfinance au Bénin</a:t>
            </a:r>
            <a:endParaRPr lang="fr-BJ" sz="3700" b="1" dirty="0">
              <a:solidFill>
                <a:schemeClr val="bg1"/>
              </a:solidFill>
            </a:endParaRPr>
          </a:p>
        </p:txBody>
      </p:sp>
      <p:pic>
        <p:nvPicPr>
          <p:cNvPr id="2" name="Image 1">
            <a:extLst>
              <a:ext uri="{FF2B5EF4-FFF2-40B4-BE49-F238E27FC236}">
                <a16:creationId xmlns:a16="http://schemas.microsoft.com/office/drawing/2014/main" id="{4261780E-3B91-F338-A850-364AB00F4A1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0571" y="325619"/>
            <a:ext cx="11016343" cy="995181"/>
          </a:xfrm>
          <a:prstGeom prst="rect">
            <a:avLst/>
          </a:prstGeom>
          <a:noFill/>
          <a:ln>
            <a:noFill/>
          </a:ln>
        </p:spPr>
      </p:pic>
      <p:sp>
        <p:nvSpPr>
          <p:cNvPr id="4" name="Espace réservé du numéro de diapositive 3">
            <a:extLst>
              <a:ext uri="{FF2B5EF4-FFF2-40B4-BE49-F238E27FC236}">
                <a16:creationId xmlns:a16="http://schemas.microsoft.com/office/drawing/2014/main" id="{04A0E77C-B5D8-5F3D-C528-8884D9C55A8F}"/>
              </a:ext>
            </a:extLst>
          </p:cNvPr>
          <p:cNvSpPr>
            <a:spLocks noGrp="1"/>
          </p:cNvSpPr>
          <p:nvPr>
            <p:ph type="sldNum" sz="quarter" idx="12"/>
          </p:nvPr>
        </p:nvSpPr>
        <p:spPr/>
        <p:txBody>
          <a:bodyPr/>
          <a:lstStyle/>
          <a:p>
            <a:fld id="{A83B0E56-5429-400E-B301-A26BDFBFDE48}" type="slidenum">
              <a:rPr lang="fr-BJ" smtClean="0"/>
              <a:t>1</a:t>
            </a:fld>
            <a:endParaRPr lang="fr-BJ"/>
          </a:p>
        </p:txBody>
      </p:sp>
      <p:sp>
        <p:nvSpPr>
          <p:cNvPr id="3" name="Rectangle : coins arrondis 2">
            <a:extLst>
              <a:ext uri="{FF2B5EF4-FFF2-40B4-BE49-F238E27FC236}">
                <a16:creationId xmlns:a16="http://schemas.microsoft.com/office/drawing/2014/main" id="{CA54DA22-2CF4-7FBB-7AE7-0804BE57DF01}"/>
              </a:ext>
            </a:extLst>
          </p:cNvPr>
          <p:cNvSpPr/>
          <p:nvPr/>
        </p:nvSpPr>
        <p:spPr>
          <a:xfrm>
            <a:off x="587826" y="1555809"/>
            <a:ext cx="11016343" cy="995181"/>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Aptos" panose="020B0004020202020204" pitchFamily="34" charset="0"/>
              </a:rPr>
              <a:t>ATELIER D’IMPRÉGNATION DU CONTENU DU PROJET DE LOI PORTANT RÈGLEMENTATION DE LA MICROFINANCE AU BÉNIN</a:t>
            </a:r>
            <a:endParaRPr lang="fr-BJ" sz="2400" b="1" dirty="0">
              <a:solidFill>
                <a:schemeClr val="tx1"/>
              </a:solidFill>
              <a:latin typeface="Aptos" panose="020B0004020202020204" pitchFamily="34" charset="0"/>
            </a:endParaRPr>
          </a:p>
        </p:txBody>
      </p:sp>
      <p:sp>
        <p:nvSpPr>
          <p:cNvPr id="5" name="Rectangle : coins arrondis 4">
            <a:extLst>
              <a:ext uri="{FF2B5EF4-FFF2-40B4-BE49-F238E27FC236}">
                <a16:creationId xmlns:a16="http://schemas.microsoft.com/office/drawing/2014/main" id="{D30767C3-9487-2CC4-2986-CAC5DC5B7989}"/>
              </a:ext>
            </a:extLst>
          </p:cNvPr>
          <p:cNvSpPr/>
          <p:nvPr/>
        </p:nvSpPr>
        <p:spPr>
          <a:xfrm>
            <a:off x="580570" y="2918497"/>
            <a:ext cx="11016343" cy="450116"/>
          </a:xfrm>
          <a:prstGeom prst="round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2800" b="1" dirty="0">
                <a:solidFill>
                  <a:srgbClr val="7030A0"/>
                </a:solidFill>
                <a:latin typeface="Georgia" panose="02040502050405020303" pitchFamily="18" charset="0"/>
              </a:rPr>
              <a:t>COMMUNICATION N°</a:t>
            </a:r>
            <a:r>
              <a:rPr lang="fr-FR" sz="3600" b="1" dirty="0">
                <a:solidFill>
                  <a:srgbClr val="7030A0"/>
                </a:solidFill>
                <a:latin typeface="Georgia" panose="02040502050405020303" pitchFamily="18" charset="0"/>
              </a:rPr>
              <a:t>1</a:t>
            </a:r>
            <a:r>
              <a:rPr lang="fr-FR" sz="2800" b="1" dirty="0">
                <a:solidFill>
                  <a:srgbClr val="7030A0"/>
                </a:solidFill>
                <a:latin typeface="Georgia" panose="02040502050405020303" pitchFamily="18" charset="0"/>
              </a:rPr>
              <a:t> :</a:t>
            </a:r>
            <a:endParaRPr lang="fr-BJ" sz="2800" b="1" dirty="0">
              <a:solidFill>
                <a:srgbClr val="7030A0"/>
              </a:solidFill>
              <a:latin typeface="Georgia" panose="02040502050405020303" pitchFamily="18" charset="0"/>
            </a:endParaRPr>
          </a:p>
        </p:txBody>
      </p:sp>
    </p:spTree>
    <p:extLst>
      <p:ext uri="{BB962C8B-B14F-4D97-AF65-F5344CB8AC3E}">
        <p14:creationId xmlns:p14="http://schemas.microsoft.com/office/powerpoint/2010/main" val="2383205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a:extLst>
              <a:ext uri="{FF2B5EF4-FFF2-40B4-BE49-F238E27FC236}">
                <a16:creationId xmlns:a16="http://schemas.microsoft.com/office/drawing/2014/main" id="{1B4359B3-B561-BEFC-C8F6-DDF9C9816539}"/>
              </a:ext>
            </a:extLst>
          </p:cNvPr>
          <p:cNvGraphicFramePr>
            <a:graphicFrameLocks/>
          </p:cNvGraphicFramePr>
          <p:nvPr>
            <p:extLst>
              <p:ext uri="{D42A27DB-BD31-4B8C-83A1-F6EECF244321}">
                <p14:modId xmlns:p14="http://schemas.microsoft.com/office/powerpoint/2010/main" val="3879257168"/>
              </p:ext>
            </p:extLst>
          </p:nvPr>
        </p:nvGraphicFramePr>
        <p:xfrm>
          <a:off x="563841" y="1635464"/>
          <a:ext cx="6985264" cy="219336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 coins arrondis 5">
            <a:extLst>
              <a:ext uri="{FF2B5EF4-FFF2-40B4-BE49-F238E27FC236}">
                <a16:creationId xmlns:a16="http://schemas.microsoft.com/office/drawing/2014/main" id="{80CCCBF1-3307-C8D9-6415-9D8F2018F66E}"/>
              </a:ext>
            </a:extLst>
          </p:cNvPr>
          <p:cNvSpPr/>
          <p:nvPr/>
        </p:nvSpPr>
        <p:spPr>
          <a:xfrm>
            <a:off x="474410" y="743955"/>
            <a:ext cx="6106219" cy="44558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lnSpc>
                <a:spcPct val="100000"/>
              </a:lnSpc>
              <a:buFont typeface="Wingdings" panose="05000000000000000000" pitchFamily="2" charset="2"/>
              <a:buChar char="q"/>
            </a:pPr>
            <a:r>
              <a:rPr lang="fr-FR" b="1" dirty="0">
                <a:solidFill>
                  <a:srgbClr val="7030A0"/>
                </a:solidFill>
                <a:latin typeface="Georgia" panose="02040502050405020303" pitchFamily="18" charset="0"/>
                <a:cs typeface="Mongolian Baiti" panose="03000500000000000000" pitchFamily="66" charset="0"/>
              </a:rPr>
              <a:t>Evolution du nombre de bénéficiaire de crédits</a:t>
            </a:r>
          </a:p>
        </p:txBody>
      </p:sp>
      <p:graphicFrame>
        <p:nvGraphicFramePr>
          <p:cNvPr id="18" name="Graphique 17">
            <a:extLst>
              <a:ext uri="{FF2B5EF4-FFF2-40B4-BE49-F238E27FC236}">
                <a16:creationId xmlns:a16="http://schemas.microsoft.com/office/drawing/2014/main" id="{B79AD7B8-68C0-AF8B-83E4-592DB5935C7E}"/>
              </a:ext>
            </a:extLst>
          </p:cNvPr>
          <p:cNvGraphicFramePr>
            <a:graphicFrameLocks/>
          </p:cNvGraphicFramePr>
          <p:nvPr>
            <p:extLst>
              <p:ext uri="{D42A27DB-BD31-4B8C-83A1-F6EECF244321}">
                <p14:modId xmlns:p14="http://schemas.microsoft.com/office/powerpoint/2010/main" val="1576696885"/>
              </p:ext>
            </p:extLst>
          </p:nvPr>
        </p:nvGraphicFramePr>
        <p:xfrm>
          <a:off x="5117968" y="4170713"/>
          <a:ext cx="6985264" cy="2185637"/>
        </p:xfrm>
        <a:graphic>
          <a:graphicData uri="http://schemas.openxmlformats.org/drawingml/2006/chart">
            <c:chart xmlns:c="http://schemas.openxmlformats.org/drawingml/2006/chart" xmlns:r="http://schemas.openxmlformats.org/officeDocument/2006/relationships" r:id="rId4"/>
          </a:graphicData>
        </a:graphic>
      </p:graphicFrame>
      <p:cxnSp>
        <p:nvCxnSpPr>
          <p:cNvPr id="21" name="Connecteur droit 20">
            <a:extLst>
              <a:ext uri="{FF2B5EF4-FFF2-40B4-BE49-F238E27FC236}">
                <a16:creationId xmlns:a16="http://schemas.microsoft.com/office/drawing/2014/main" id="{987181C5-4C7B-C22B-448C-85D6ECDC5FA1}"/>
              </a:ext>
            </a:extLst>
          </p:cNvPr>
          <p:cNvCxnSpPr>
            <a:cxnSpLocks/>
          </p:cNvCxnSpPr>
          <p:nvPr/>
        </p:nvCxnSpPr>
        <p:spPr>
          <a:xfrm flipV="1">
            <a:off x="5678130" y="5863149"/>
            <a:ext cx="6244275" cy="18034"/>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22" name="Ellipse 21">
            <a:extLst>
              <a:ext uri="{FF2B5EF4-FFF2-40B4-BE49-F238E27FC236}">
                <a16:creationId xmlns:a16="http://schemas.microsoft.com/office/drawing/2014/main" id="{78975670-8D9E-4A48-45AC-07016A6D637D}"/>
              </a:ext>
            </a:extLst>
          </p:cNvPr>
          <p:cNvSpPr/>
          <p:nvPr/>
        </p:nvSpPr>
        <p:spPr>
          <a:xfrm>
            <a:off x="4876800" y="5559363"/>
            <a:ext cx="882212" cy="620115"/>
          </a:xfrm>
          <a:prstGeom prst="ellipse">
            <a:avLst/>
          </a:prstGeom>
          <a:solidFill>
            <a:srgbClr val="92D050"/>
          </a:solidFill>
          <a:ln>
            <a:solidFill>
              <a:schemeClr val="accent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sz="950" dirty="0">
                <a:solidFill>
                  <a:schemeClr val="tx1">
                    <a:lumMod val="95000"/>
                    <a:lumOff val="5000"/>
                  </a:schemeClr>
                </a:solidFill>
                <a:latin typeface="Aptos" panose="020B0004020202020204" pitchFamily="34" charset="0"/>
              </a:rPr>
              <a:t>NORME </a:t>
            </a:r>
            <a:r>
              <a:rPr lang="fr-FR" sz="1100" dirty="0">
                <a:solidFill>
                  <a:schemeClr val="tx1">
                    <a:lumMod val="95000"/>
                    <a:lumOff val="5000"/>
                  </a:schemeClr>
                </a:solidFill>
                <a:latin typeface="Aptos" panose="020B0004020202020204" pitchFamily="34" charset="0"/>
              </a:rPr>
              <a:t>3%</a:t>
            </a:r>
            <a:endParaRPr lang="fr-BJ" sz="950" dirty="0">
              <a:solidFill>
                <a:schemeClr val="tx1">
                  <a:lumMod val="95000"/>
                  <a:lumOff val="5000"/>
                </a:schemeClr>
              </a:solidFill>
              <a:latin typeface="Aptos" panose="020B0004020202020204" pitchFamily="34" charset="0"/>
            </a:endParaRPr>
          </a:p>
        </p:txBody>
      </p:sp>
      <p:sp>
        <p:nvSpPr>
          <p:cNvPr id="25" name="Rectangle : coins arrondis 24">
            <a:extLst>
              <a:ext uri="{FF2B5EF4-FFF2-40B4-BE49-F238E27FC236}">
                <a16:creationId xmlns:a16="http://schemas.microsoft.com/office/drawing/2014/main" id="{57428C92-DDF0-C7A7-B8F3-874A7EA83BE5}"/>
              </a:ext>
            </a:extLst>
          </p:cNvPr>
          <p:cNvSpPr/>
          <p:nvPr/>
        </p:nvSpPr>
        <p:spPr>
          <a:xfrm>
            <a:off x="6217728" y="3755527"/>
            <a:ext cx="5777558" cy="648000"/>
          </a:xfrm>
          <a:prstGeom prst="roundRect">
            <a:avLst>
              <a:gd name="adj" fmla="val 22176"/>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b="1" dirty="0">
                <a:solidFill>
                  <a:srgbClr val="7030A0"/>
                </a:solidFill>
                <a:latin typeface="Georgia" panose="02040502050405020303" pitchFamily="18" charset="0"/>
                <a:cs typeface="Mongolian Baiti" panose="03000500000000000000" pitchFamily="66" charset="0"/>
              </a:rPr>
              <a:t>Evolution du taux de créances en souffrance</a:t>
            </a:r>
          </a:p>
        </p:txBody>
      </p:sp>
      <p:sp>
        <p:nvSpPr>
          <p:cNvPr id="30" name="Rectangle 29">
            <a:extLst>
              <a:ext uri="{FF2B5EF4-FFF2-40B4-BE49-F238E27FC236}">
                <a16:creationId xmlns:a16="http://schemas.microsoft.com/office/drawing/2014/main" id="{D4486276-E8C2-49B7-0AF5-29F1A0EE355C}"/>
              </a:ext>
            </a:extLst>
          </p:cNvPr>
          <p:cNvSpPr/>
          <p:nvPr/>
        </p:nvSpPr>
        <p:spPr>
          <a:xfrm>
            <a:off x="743516" y="1173769"/>
            <a:ext cx="4133284" cy="79606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just"/>
            <a:r>
              <a:rPr lang="fr-FR" sz="1400" kern="1200" dirty="0">
                <a:solidFill>
                  <a:schemeClr val="tx1">
                    <a:lumMod val="95000"/>
                    <a:lumOff val="5000"/>
                  </a:schemeClr>
                </a:solidFill>
                <a:latin typeface="Georgia" panose="02040502050405020303" pitchFamily="18" charset="0"/>
              </a:rPr>
              <a:t>Le nombre annuel de bénéficiaire de crédits est passé de </a:t>
            </a:r>
            <a:r>
              <a:rPr lang="fr-FR" sz="1400" b="1" kern="1200" dirty="0">
                <a:solidFill>
                  <a:schemeClr val="tx1">
                    <a:lumMod val="95000"/>
                    <a:lumOff val="5000"/>
                  </a:schemeClr>
                </a:solidFill>
                <a:latin typeface="Georgia" panose="02040502050405020303" pitchFamily="18" charset="0"/>
              </a:rPr>
              <a:t>138</a:t>
            </a:r>
            <a:r>
              <a:rPr lang="fr-FR" sz="1400" b="1" dirty="0">
                <a:solidFill>
                  <a:schemeClr val="tx1">
                    <a:lumMod val="95000"/>
                    <a:lumOff val="5000"/>
                  </a:schemeClr>
                </a:solidFill>
                <a:latin typeface="Georgia" panose="02040502050405020303" pitchFamily="18" charset="0"/>
              </a:rPr>
              <a:t>.</a:t>
            </a:r>
            <a:r>
              <a:rPr lang="fr-FR" sz="1400" b="1" kern="1200" dirty="0">
                <a:solidFill>
                  <a:schemeClr val="tx1">
                    <a:lumMod val="95000"/>
                    <a:lumOff val="5000"/>
                  </a:schemeClr>
                </a:solidFill>
                <a:latin typeface="Georgia" panose="02040502050405020303" pitchFamily="18" charset="0"/>
              </a:rPr>
              <a:t>247</a:t>
            </a:r>
            <a:r>
              <a:rPr lang="fr-FR" sz="1400" kern="1200" dirty="0">
                <a:solidFill>
                  <a:schemeClr val="tx1">
                    <a:lumMod val="95000"/>
                    <a:lumOff val="5000"/>
                  </a:schemeClr>
                </a:solidFill>
                <a:latin typeface="Georgia" panose="02040502050405020303" pitchFamily="18" charset="0"/>
              </a:rPr>
              <a:t> en 2012 à </a:t>
            </a:r>
            <a:r>
              <a:rPr lang="fr-FR" sz="1400" b="1" kern="1200" dirty="0">
                <a:solidFill>
                  <a:schemeClr val="tx1">
                    <a:lumMod val="95000"/>
                    <a:lumOff val="5000"/>
                  </a:schemeClr>
                </a:solidFill>
                <a:latin typeface="Georgia" panose="02040502050405020303" pitchFamily="18" charset="0"/>
              </a:rPr>
              <a:t>324.605</a:t>
            </a:r>
            <a:r>
              <a:rPr lang="fr-FR" sz="1400" kern="1200" dirty="0">
                <a:solidFill>
                  <a:schemeClr val="tx1">
                    <a:lumMod val="95000"/>
                    <a:lumOff val="5000"/>
                  </a:schemeClr>
                </a:solidFill>
                <a:latin typeface="Georgia" panose="02040502050405020303" pitchFamily="18" charset="0"/>
              </a:rPr>
              <a:t> en 2024, avec un pic en 2022 de </a:t>
            </a:r>
            <a:r>
              <a:rPr lang="fr-FR" sz="1400" b="1" kern="1200" dirty="0">
                <a:solidFill>
                  <a:schemeClr val="tx1">
                    <a:lumMod val="95000"/>
                    <a:lumOff val="5000"/>
                  </a:schemeClr>
                </a:solidFill>
                <a:latin typeface="Georgia" panose="02040502050405020303" pitchFamily="18" charset="0"/>
              </a:rPr>
              <a:t>385.690</a:t>
            </a:r>
            <a:r>
              <a:rPr lang="fr-FR" sz="1400" dirty="0">
                <a:solidFill>
                  <a:schemeClr val="tx1">
                    <a:lumMod val="95000"/>
                    <a:lumOff val="5000"/>
                  </a:schemeClr>
                </a:solidFill>
                <a:latin typeface="Georgia" panose="02040502050405020303" pitchFamily="18" charset="0"/>
              </a:rPr>
              <a:t>.</a:t>
            </a:r>
            <a:r>
              <a:rPr lang="fr-FR" sz="1400" kern="1200" dirty="0">
                <a:solidFill>
                  <a:schemeClr val="tx1">
                    <a:lumMod val="95000"/>
                    <a:lumOff val="5000"/>
                  </a:schemeClr>
                </a:solidFill>
                <a:latin typeface="Georgia" panose="02040502050405020303" pitchFamily="18" charset="0"/>
              </a:rPr>
              <a:t> </a:t>
            </a:r>
            <a:endParaRPr lang="fr-BJ" sz="1400" kern="1200" dirty="0">
              <a:solidFill>
                <a:schemeClr val="tx1">
                  <a:lumMod val="95000"/>
                  <a:lumOff val="5000"/>
                </a:schemeClr>
              </a:solidFill>
              <a:latin typeface="Georgia" panose="02040502050405020303" pitchFamily="18" charset="0"/>
            </a:endParaRPr>
          </a:p>
        </p:txBody>
      </p:sp>
      <p:sp>
        <p:nvSpPr>
          <p:cNvPr id="38" name="Rectangle 37">
            <a:extLst>
              <a:ext uri="{FF2B5EF4-FFF2-40B4-BE49-F238E27FC236}">
                <a16:creationId xmlns:a16="http://schemas.microsoft.com/office/drawing/2014/main" id="{81506E8D-31C3-80D1-3CBE-D475C737B6F0}"/>
              </a:ext>
            </a:extLst>
          </p:cNvPr>
          <p:cNvSpPr/>
          <p:nvPr/>
        </p:nvSpPr>
        <p:spPr>
          <a:xfrm>
            <a:off x="459797" y="4209769"/>
            <a:ext cx="4269658" cy="218563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a:buChar char="•"/>
            </a:pPr>
            <a:r>
              <a:rPr lang="fr-FR" sz="1600" dirty="0">
                <a:solidFill>
                  <a:schemeClr val="tx1">
                    <a:lumMod val="95000"/>
                    <a:lumOff val="5000"/>
                  </a:schemeClr>
                </a:solidFill>
                <a:latin typeface="Georgia" panose="02040502050405020303" pitchFamily="18" charset="0"/>
              </a:rPr>
              <a:t>Le PAR à 90 est resté au dessus de la norme réglementaire de 3% depuis 2012. </a:t>
            </a:r>
          </a:p>
          <a:p>
            <a:pPr marL="285750" indent="-285750" algn="just">
              <a:buFont typeface="Arial" panose="020B0604020202020204"/>
              <a:buChar char="•"/>
            </a:pPr>
            <a:endParaRPr lang="fr-FR" sz="1600" dirty="0">
              <a:solidFill>
                <a:schemeClr val="tx1">
                  <a:lumMod val="95000"/>
                  <a:lumOff val="5000"/>
                </a:schemeClr>
              </a:solidFill>
              <a:latin typeface="Georgia" panose="02040502050405020303" pitchFamily="18" charset="0"/>
            </a:endParaRPr>
          </a:p>
          <a:p>
            <a:pPr marL="285750" indent="-285750" algn="just">
              <a:buFont typeface="Arial" panose="020B0604020202020204"/>
              <a:buChar char="•"/>
            </a:pPr>
            <a:r>
              <a:rPr lang="fr-FR" sz="1600" dirty="0">
                <a:solidFill>
                  <a:schemeClr val="tx1">
                    <a:lumMod val="95000"/>
                    <a:lumOff val="5000"/>
                  </a:schemeClr>
                </a:solidFill>
                <a:latin typeface="Georgia" panose="02040502050405020303" pitchFamily="18" charset="0"/>
              </a:rPr>
              <a:t>L’effort d’appréciation entre 2020 et 2022 n’a pas pu continuer à partir de 2023 montrant jusqu’en 2024 un niveau de dégradation encore plus poussé.</a:t>
            </a:r>
          </a:p>
          <a:p>
            <a:pPr algn="just"/>
            <a:endParaRPr lang="fr-FR" sz="1600" dirty="0">
              <a:solidFill>
                <a:schemeClr val="tx1">
                  <a:lumMod val="95000"/>
                  <a:lumOff val="5000"/>
                </a:schemeClr>
              </a:solidFill>
              <a:latin typeface="Georgia" panose="02040502050405020303" pitchFamily="18" charset="0"/>
            </a:endParaRPr>
          </a:p>
        </p:txBody>
      </p:sp>
      <p:graphicFrame>
        <p:nvGraphicFramePr>
          <p:cNvPr id="39" name="Graphique 38">
            <a:extLst>
              <a:ext uri="{FF2B5EF4-FFF2-40B4-BE49-F238E27FC236}">
                <a16:creationId xmlns:a16="http://schemas.microsoft.com/office/drawing/2014/main" id="{23052F4D-A624-A552-DCF3-97E2D3564B64}"/>
              </a:ext>
            </a:extLst>
          </p:cNvPr>
          <p:cNvGraphicFramePr>
            <a:graphicFrameLocks/>
          </p:cNvGraphicFramePr>
          <p:nvPr>
            <p:extLst>
              <p:ext uri="{D42A27DB-BD31-4B8C-83A1-F6EECF244321}">
                <p14:modId xmlns:p14="http://schemas.microsoft.com/office/powerpoint/2010/main" val="2612585246"/>
              </p:ext>
            </p:extLst>
          </p:nvPr>
        </p:nvGraphicFramePr>
        <p:xfrm>
          <a:off x="7728780" y="1324580"/>
          <a:ext cx="3987859" cy="2193363"/>
        </p:xfrm>
        <a:graphic>
          <a:graphicData uri="http://schemas.openxmlformats.org/drawingml/2006/chart">
            <c:chart xmlns:c="http://schemas.openxmlformats.org/drawingml/2006/chart" xmlns:r="http://schemas.openxmlformats.org/officeDocument/2006/relationships" r:id="rId5"/>
          </a:graphicData>
        </a:graphic>
      </p:graphicFrame>
      <p:sp>
        <p:nvSpPr>
          <p:cNvPr id="40" name="Rectangle : coins arrondis 39">
            <a:extLst>
              <a:ext uri="{FF2B5EF4-FFF2-40B4-BE49-F238E27FC236}">
                <a16:creationId xmlns:a16="http://schemas.microsoft.com/office/drawing/2014/main" id="{58CBB739-BB26-6673-9023-CF490818CF20}"/>
              </a:ext>
            </a:extLst>
          </p:cNvPr>
          <p:cNvSpPr/>
          <p:nvPr/>
        </p:nvSpPr>
        <p:spPr>
          <a:xfrm>
            <a:off x="7563173" y="764796"/>
            <a:ext cx="4472203" cy="44558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lnSpc>
                <a:spcPct val="100000"/>
              </a:lnSpc>
              <a:buFont typeface="Wingdings" panose="05000000000000000000" pitchFamily="2" charset="2"/>
              <a:buChar char="q"/>
            </a:pPr>
            <a:r>
              <a:rPr lang="fr-FR" sz="1200" b="1" dirty="0">
                <a:solidFill>
                  <a:srgbClr val="7030A0"/>
                </a:solidFill>
                <a:latin typeface="Georgia" panose="02040502050405020303" pitchFamily="18" charset="0"/>
                <a:cs typeface="Mongolian Baiti" panose="03000500000000000000" pitchFamily="66" charset="0"/>
              </a:rPr>
              <a:t>Répartition du nombre de bénéficiaire de crédits des SFD selon le genre au 31/12/2024</a:t>
            </a:r>
          </a:p>
        </p:txBody>
      </p:sp>
      <p:sp>
        <p:nvSpPr>
          <p:cNvPr id="2" name="Espace réservé du numéro de diapositive 1">
            <a:extLst>
              <a:ext uri="{FF2B5EF4-FFF2-40B4-BE49-F238E27FC236}">
                <a16:creationId xmlns:a16="http://schemas.microsoft.com/office/drawing/2014/main" id="{1F714D90-5E2A-077A-0A55-91F4301B5E29}"/>
              </a:ext>
            </a:extLst>
          </p:cNvPr>
          <p:cNvSpPr>
            <a:spLocks noGrp="1"/>
          </p:cNvSpPr>
          <p:nvPr>
            <p:ph type="sldNum" sz="quarter" idx="12"/>
          </p:nvPr>
        </p:nvSpPr>
        <p:spPr/>
        <p:txBody>
          <a:bodyPr/>
          <a:lstStyle/>
          <a:p>
            <a:fld id="{A83B0E56-5429-400E-B301-A26BDFBFDE48}" type="slidenum">
              <a:rPr lang="fr-BJ" smtClean="0"/>
              <a:t>10</a:t>
            </a:fld>
            <a:endParaRPr lang="fr-BJ"/>
          </a:p>
        </p:txBody>
      </p:sp>
      <p:cxnSp>
        <p:nvCxnSpPr>
          <p:cNvPr id="8" name="Connecteur droit avec flèche 7">
            <a:extLst>
              <a:ext uri="{FF2B5EF4-FFF2-40B4-BE49-F238E27FC236}">
                <a16:creationId xmlns:a16="http://schemas.microsoft.com/office/drawing/2014/main" id="{CFF6A71C-7DF6-E54E-F9EF-DA02A3C3CBF7}"/>
              </a:ext>
            </a:extLst>
          </p:cNvPr>
          <p:cNvCxnSpPr/>
          <p:nvPr/>
        </p:nvCxnSpPr>
        <p:spPr>
          <a:xfrm flipV="1">
            <a:off x="460342" y="1704097"/>
            <a:ext cx="5373940" cy="1066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id="{71C45F81-C938-AD69-7D43-C78E5E203A23}"/>
              </a:ext>
            </a:extLst>
          </p:cNvPr>
          <p:cNvCxnSpPr/>
          <p:nvPr/>
        </p:nvCxnSpPr>
        <p:spPr>
          <a:xfrm>
            <a:off x="6402231" y="1635464"/>
            <a:ext cx="804369" cy="246433"/>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11" name="Ellipse 10">
            <a:extLst>
              <a:ext uri="{FF2B5EF4-FFF2-40B4-BE49-F238E27FC236}">
                <a16:creationId xmlns:a16="http://schemas.microsoft.com/office/drawing/2014/main" id="{6B69981C-85D4-E790-CE74-068821C0723F}"/>
              </a:ext>
            </a:extLst>
          </p:cNvPr>
          <p:cNvSpPr/>
          <p:nvPr/>
        </p:nvSpPr>
        <p:spPr>
          <a:xfrm rot="2575274">
            <a:off x="9079471" y="4895089"/>
            <a:ext cx="2076450" cy="736885"/>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58AC6499-F2F3-5C5E-8B9A-2079D9A42231}"/>
              </a:ext>
            </a:extLst>
          </p:cNvPr>
          <p:cNvSpPr txBox="1"/>
          <p:nvPr/>
        </p:nvSpPr>
        <p:spPr>
          <a:xfrm>
            <a:off x="904875" y="175237"/>
            <a:ext cx="4705350" cy="523220"/>
          </a:xfrm>
          <a:prstGeom prst="rect">
            <a:avLst/>
          </a:prstGeom>
          <a:noFill/>
        </p:spPr>
        <p:txBody>
          <a:bodyPr wrap="square">
            <a:spAutoFit/>
          </a:bodyPr>
          <a:lstStyle/>
          <a:p>
            <a:r>
              <a:rPr lang="fr-FR" sz="28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Opérations de crédits</a:t>
            </a:r>
            <a:endParaRPr lang="fr-FR" sz="2800" b="1" dirty="0">
              <a:solidFill>
                <a:srgbClr val="7030A0"/>
              </a:solidFill>
            </a:endParaRPr>
          </a:p>
        </p:txBody>
      </p:sp>
      <p:cxnSp>
        <p:nvCxnSpPr>
          <p:cNvPr id="9" name="Connecteur droit avec flèche 8">
            <a:extLst>
              <a:ext uri="{FF2B5EF4-FFF2-40B4-BE49-F238E27FC236}">
                <a16:creationId xmlns:a16="http://schemas.microsoft.com/office/drawing/2014/main" id="{C465641B-30FC-7D47-AEEC-43E081123B37}"/>
              </a:ext>
            </a:extLst>
          </p:cNvPr>
          <p:cNvCxnSpPr>
            <a:cxnSpLocks/>
          </p:cNvCxnSpPr>
          <p:nvPr/>
        </p:nvCxnSpPr>
        <p:spPr>
          <a:xfrm>
            <a:off x="419100" y="419986"/>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4583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F3A32580-032B-4844-9941-0290DFA9822A}"/>
              </a:ext>
            </a:extLst>
          </p:cNvPr>
          <p:cNvSpPr>
            <a:spLocks noGrp="1"/>
          </p:cNvSpPr>
          <p:nvPr>
            <p:ph type="sldNum" sz="quarter" idx="12"/>
          </p:nvPr>
        </p:nvSpPr>
        <p:spPr/>
        <p:txBody>
          <a:bodyPr/>
          <a:lstStyle/>
          <a:p>
            <a:fld id="{A83B0E56-5429-400E-B301-A26BDFBFDE48}" type="slidenum">
              <a:rPr lang="fr-BJ" smtClean="0"/>
              <a:t>11</a:t>
            </a:fld>
            <a:endParaRPr lang="fr-BJ" dirty="0"/>
          </a:p>
        </p:txBody>
      </p:sp>
      <p:sp>
        <p:nvSpPr>
          <p:cNvPr id="5" name="ZoneTexte 4">
            <a:extLst>
              <a:ext uri="{FF2B5EF4-FFF2-40B4-BE49-F238E27FC236}">
                <a16:creationId xmlns:a16="http://schemas.microsoft.com/office/drawing/2014/main" id="{819F0803-80AE-4454-A535-1035AA0D9D89}"/>
              </a:ext>
            </a:extLst>
          </p:cNvPr>
          <p:cNvSpPr txBox="1"/>
          <p:nvPr/>
        </p:nvSpPr>
        <p:spPr>
          <a:xfrm>
            <a:off x="904874" y="192713"/>
            <a:ext cx="11068051" cy="461665"/>
          </a:xfrm>
          <a:prstGeom prst="rect">
            <a:avLst/>
          </a:prstGeom>
          <a:noFill/>
        </p:spPr>
        <p:txBody>
          <a:bodyPr wrap="square">
            <a:spAutoFit/>
          </a:bodyPr>
          <a:lstStyle/>
          <a:p>
            <a:r>
              <a:rPr lang="fr-FR" sz="2400" b="1" kern="100" dirty="0">
                <a:solidFill>
                  <a:srgbClr val="7030A0"/>
                </a:solidFill>
                <a:latin typeface="Georgia" panose="02040502050405020303" pitchFamily="18" charset="0"/>
                <a:cs typeface="Times New Roman" panose="02020603050405020304" pitchFamily="18" charset="0"/>
              </a:rPr>
              <a:t>Financement des SFD à travers le Programmes microcrédits ALAFIA</a:t>
            </a:r>
            <a:endParaRPr lang="fr-FR" sz="2400" b="1" dirty="0">
              <a:solidFill>
                <a:srgbClr val="7030A0"/>
              </a:solidFill>
            </a:endParaRPr>
          </a:p>
        </p:txBody>
      </p:sp>
      <p:cxnSp>
        <p:nvCxnSpPr>
          <p:cNvPr id="6" name="Connecteur droit avec flèche 5">
            <a:extLst>
              <a:ext uri="{FF2B5EF4-FFF2-40B4-BE49-F238E27FC236}">
                <a16:creationId xmlns:a16="http://schemas.microsoft.com/office/drawing/2014/main" id="{B1E72D42-5916-4E1D-99CA-5FC89B929E57}"/>
              </a:ext>
            </a:extLst>
          </p:cNvPr>
          <p:cNvCxnSpPr>
            <a:cxnSpLocks/>
          </p:cNvCxnSpPr>
          <p:nvPr/>
        </p:nvCxnSpPr>
        <p:spPr>
          <a:xfrm>
            <a:off x="419100" y="477218"/>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
        <p:nvSpPr>
          <p:cNvPr id="61" name="Rectangle 60">
            <a:extLst>
              <a:ext uri="{FF2B5EF4-FFF2-40B4-BE49-F238E27FC236}">
                <a16:creationId xmlns:a16="http://schemas.microsoft.com/office/drawing/2014/main" id="{30BF28F4-0433-4BD3-847A-91096C757861}"/>
              </a:ext>
            </a:extLst>
          </p:cNvPr>
          <p:cNvSpPr/>
          <p:nvPr/>
        </p:nvSpPr>
        <p:spPr>
          <a:xfrm>
            <a:off x="978295" y="4624606"/>
            <a:ext cx="10794605" cy="220388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742950" lvl="1" indent="-285750" algn="just">
              <a:spcAft>
                <a:spcPts val="600"/>
              </a:spcAft>
              <a:buFont typeface="Wingdings" panose="05000000000000000000" pitchFamily="2" charset="2"/>
              <a:buChar char="ü"/>
            </a:pPr>
            <a:r>
              <a:rPr lang="fr-FR" sz="1700" dirty="0">
                <a:solidFill>
                  <a:schemeClr val="tx1"/>
                </a:solidFill>
                <a:latin typeface="Georgia" panose="02040502050405020303" pitchFamily="18" charset="0"/>
              </a:rPr>
              <a:t>de 2012- 2016, les SFD ont déboursé 14,39 milliards de FCFA de crédits à  311 327 bénéficiaires à travers le</a:t>
            </a:r>
            <a:r>
              <a:rPr lang="fr-FR" sz="1700" b="1" i="1" dirty="0">
                <a:solidFill>
                  <a:srgbClr val="7030A0"/>
                </a:solidFill>
                <a:latin typeface="Georgia" panose="02040502050405020303" pitchFamily="18" charset="0"/>
              </a:rPr>
              <a:t> programme microcrédit aux plus pauvres</a:t>
            </a:r>
            <a:r>
              <a:rPr lang="fr-FR" sz="1700" b="1" i="1" dirty="0">
                <a:solidFill>
                  <a:schemeClr val="tx1"/>
                </a:solidFill>
                <a:latin typeface="Georgia" panose="02040502050405020303" pitchFamily="18" charset="0"/>
              </a:rPr>
              <a:t> </a:t>
            </a:r>
            <a:r>
              <a:rPr lang="fr-FR" sz="1700" b="1" dirty="0">
                <a:solidFill>
                  <a:schemeClr val="tx1"/>
                </a:solidFill>
                <a:latin typeface="Georgia" panose="02040502050405020303" pitchFamily="18" charset="0"/>
              </a:rPr>
              <a:t>;</a:t>
            </a:r>
            <a:endParaRPr lang="fr-FR" sz="1700" dirty="0">
              <a:solidFill>
                <a:schemeClr val="tx1"/>
              </a:solidFill>
              <a:latin typeface="Georgia" panose="02040502050405020303" pitchFamily="18" charset="0"/>
            </a:endParaRPr>
          </a:p>
          <a:p>
            <a:pPr marL="742950" lvl="1" indent="-285750" algn="just">
              <a:spcAft>
                <a:spcPts val="600"/>
              </a:spcAft>
              <a:buFont typeface="Wingdings" panose="05000000000000000000" pitchFamily="2" charset="2"/>
              <a:buChar char="ü"/>
            </a:pPr>
            <a:r>
              <a:rPr lang="fr-FR" sz="1700" dirty="0">
                <a:solidFill>
                  <a:schemeClr val="tx1"/>
                </a:solidFill>
                <a:latin typeface="Georgia" panose="02040502050405020303" pitchFamily="18" charset="0"/>
              </a:rPr>
              <a:t>de 2017-2019, les SFD ont déboursé 7,97 milliards de FCFA de crédits pour 126 433 bénéficiaires à travers le</a:t>
            </a:r>
            <a:r>
              <a:rPr lang="fr-FR" sz="1700" b="1" i="1" dirty="0">
                <a:solidFill>
                  <a:srgbClr val="7030A0"/>
                </a:solidFill>
                <a:latin typeface="Georgia" panose="02040502050405020303" pitchFamily="18" charset="0"/>
              </a:rPr>
              <a:t> programme microcrédit aux plus pauvres-nouvelles générations </a:t>
            </a:r>
            <a:r>
              <a:rPr lang="fr-FR" sz="1700" dirty="0">
                <a:solidFill>
                  <a:schemeClr val="tx1"/>
                </a:solidFill>
                <a:latin typeface="Georgia" panose="02040502050405020303" pitchFamily="18" charset="0"/>
              </a:rPr>
              <a:t>;</a:t>
            </a:r>
          </a:p>
          <a:p>
            <a:pPr marL="742950" lvl="1" indent="-285750" algn="just">
              <a:spcAft>
                <a:spcPts val="600"/>
              </a:spcAft>
              <a:buFont typeface="Wingdings" panose="05000000000000000000" pitchFamily="2" charset="2"/>
              <a:buChar char="ü"/>
            </a:pPr>
            <a:r>
              <a:rPr lang="fr-FR" sz="1700" dirty="0">
                <a:solidFill>
                  <a:schemeClr val="tx1"/>
                </a:solidFill>
                <a:latin typeface="Georgia" panose="02040502050405020303" pitchFamily="18" charset="0"/>
              </a:rPr>
              <a:t>de 2020-2024, les SFD ont déboursé 42,65 milliards de FCFA de crédits pour 513 343 bénéficiaires </a:t>
            </a:r>
            <a:r>
              <a:rPr lang="fr-FR" sz="1700" b="1" i="1" dirty="0">
                <a:solidFill>
                  <a:srgbClr val="7030A0"/>
                </a:solidFill>
                <a:latin typeface="Georgia" panose="02040502050405020303" pitchFamily="18" charset="0"/>
              </a:rPr>
              <a:t>à travers le programme microcrédit ALAFIA (1</a:t>
            </a:r>
            <a:r>
              <a:rPr lang="fr-FR" sz="1700" b="1" i="1" baseline="30000" dirty="0">
                <a:solidFill>
                  <a:srgbClr val="7030A0"/>
                </a:solidFill>
                <a:latin typeface="Georgia" panose="02040502050405020303" pitchFamily="18" charset="0"/>
              </a:rPr>
              <a:t>ère</a:t>
            </a:r>
            <a:r>
              <a:rPr lang="fr-FR" sz="1700" b="1" i="1" dirty="0">
                <a:solidFill>
                  <a:srgbClr val="7030A0"/>
                </a:solidFill>
                <a:latin typeface="Georgia" panose="02040502050405020303" pitchFamily="18" charset="0"/>
              </a:rPr>
              <a:t> et 2</a:t>
            </a:r>
            <a:r>
              <a:rPr lang="fr-FR" sz="1700" b="1" i="1" baseline="30000" dirty="0">
                <a:solidFill>
                  <a:srgbClr val="7030A0"/>
                </a:solidFill>
                <a:latin typeface="Georgia" panose="02040502050405020303" pitchFamily="18" charset="0"/>
              </a:rPr>
              <a:t>ème</a:t>
            </a:r>
            <a:r>
              <a:rPr lang="fr-FR" sz="1700" b="1" i="1" dirty="0">
                <a:solidFill>
                  <a:srgbClr val="7030A0"/>
                </a:solidFill>
                <a:latin typeface="Georgia" panose="02040502050405020303" pitchFamily="18" charset="0"/>
              </a:rPr>
              <a:t> phase)</a:t>
            </a:r>
            <a:r>
              <a:rPr lang="fr-FR" sz="1700" b="1" i="1" dirty="0">
                <a:solidFill>
                  <a:schemeClr val="tx1"/>
                </a:solidFill>
                <a:latin typeface="Georgia" panose="02040502050405020303" pitchFamily="18" charset="0"/>
              </a:rPr>
              <a:t>.</a:t>
            </a:r>
            <a:endParaRPr lang="fr-FR" sz="1700" dirty="0">
              <a:solidFill>
                <a:schemeClr val="tx1"/>
              </a:solidFill>
              <a:latin typeface="Georgia" panose="02040502050405020303" pitchFamily="18" charset="0"/>
            </a:endParaRPr>
          </a:p>
        </p:txBody>
      </p:sp>
      <p:graphicFrame>
        <p:nvGraphicFramePr>
          <p:cNvPr id="3" name="Tableau 2">
            <a:extLst>
              <a:ext uri="{FF2B5EF4-FFF2-40B4-BE49-F238E27FC236}">
                <a16:creationId xmlns:a16="http://schemas.microsoft.com/office/drawing/2014/main" id="{6DDC4AEE-F4DC-41B4-AF2D-7749C3B987A0}"/>
              </a:ext>
            </a:extLst>
          </p:cNvPr>
          <p:cNvGraphicFramePr>
            <a:graphicFrameLocks noGrp="1"/>
          </p:cNvGraphicFramePr>
          <p:nvPr>
            <p:extLst>
              <p:ext uri="{D42A27DB-BD31-4B8C-83A1-F6EECF244321}">
                <p14:modId xmlns:p14="http://schemas.microsoft.com/office/powerpoint/2010/main" val="405975558"/>
              </p:ext>
            </p:extLst>
          </p:nvPr>
        </p:nvGraphicFramePr>
        <p:xfrm>
          <a:off x="978295" y="2344220"/>
          <a:ext cx="10781904" cy="2221485"/>
        </p:xfrm>
        <a:graphic>
          <a:graphicData uri="http://schemas.openxmlformats.org/drawingml/2006/table">
            <a:tbl>
              <a:tblPr>
                <a:tableStyleId>{5C22544A-7EE6-4342-B048-85BDC9FD1C3A}</a:tableStyleId>
              </a:tblPr>
              <a:tblGrid>
                <a:gridCol w="3969347">
                  <a:extLst>
                    <a:ext uri="{9D8B030D-6E8A-4147-A177-3AD203B41FA5}">
                      <a16:colId xmlns:a16="http://schemas.microsoft.com/office/drawing/2014/main" val="143963969"/>
                    </a:ext>
                  </a:extLst>
                </a:gridCol>
                <a:gridCol w="1891003">
                  <a:extLst>
                    <a:ext uri="{9D8B030D-6E8A-4147-A177-3AD203B41FA5}">
                      <a16:colId xmlns:a16="http://schemas.microsoft.com/office/drawing/2014/main" val="214391321"/>
                    </a:ext>
                  </a:extLst>
                </a:gridCol>
                <a:gridCol w="1771084">
                  <a:extLst>
                    <a:ext uri="{9D8B030D-6E8A-4147-A177-3AD203B41FA5}">
                      <a16:colId xmlns:a16="http://schemas.microsoft.com/office/drawing/2014/main" val="2036125075"/>
                    </a:ext>
                  </a:extLst>
                </a:gridCol>
                <a:gridCol w="3150470">
                  <a:extLst>
                    <a:ext uri="{9D8B030D-6E8A-4147-A177-3AD203B41FA5}">
                      <a16:colId xmlns:a16="http://schemas.microsoft.com/office/drawing/2014/main" val="677594554"/>
                    </a:ext>
                  </a:extLst>
                </a:gridCol>
              </a:tblGrid>
              <a:tr h="449682">
                <a:tc rowSpan="2">
                  <a:txBody>
                    <a:bodyPr/>
                    <a:lstStyle/>
                    <a:p>
                      <a:pPr marL="180000" algn="l" fontAlgn="b">
                        <a:spcBef>
                          <a:spcPts val="200"/>
                        </a:spcBef>
                        <a:spcAft>
                          <a:spcPts val="1200"/>
                        </a:spcAft>
                      </a:pPr>
                      <a:r>
                        <a:rPr lang="fr-FR" sz="1600" b="1" u="none" strike="noStrike" baseline="0" dirty="0">
                          <a:effectLst/>
                          <a:latin typeface="Georgia" panose="02040502050405020303" pitchFamily="18" charset="0"/>
                        </a:rPr>
                        <a:t>Programmes</a:t>
                      </a:r>
                      <a:endParaRPr lang="fr-FR" sz="1600" b="1" i="0" u="none" strike="noStrike" baseline="0" dirty="0">
                        <a:solidFill>
                          <a:srgbClr val="000000"/>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180000" algn="ctr" fontAlgn="b">
                        <a:spcAft>
                          <a:spcPts val="1200"/>
                        </a:spcAft>
                      </a:pPr>
                      <a:r>
                        <a:rPr lang="fr-FR" sz="1600" b="1" u="none" strike="noStrike" baseline="0" dirty="0">
                          <a:solidFill>
                            <a:schemeClr val="tx1"/>
                          </a:solidFill>
                          <a:effectLst/>
                          <a:latin typeface="Georgia" panose="02040502050405020303" pitchFamily="18" charset="0"/>
                        </a:rPr>
                        <a:t>Microcrédit aux plus pauvres</a:t>
                      </a:r>
                      <a:endParaRPr lang="fr-FR" sz="1600" b="1"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lang="fr-FR"/>
                    </a:p>
                  </a:txBody>
                  <a:tcPr/>
                </a:tc>
                <a:tc>
                  <a:txBody>
                    <a:bodyPr/>
                    <a:lstStyle/>
                    <a:p>
                      <a:pPr marL="180000" algn="ctr" fontAlgn="b">
                        <a:spcAft>
                          <a:spcPts val="1200"/>
                        </a:spcAft>
                      </a:pPr>
                      <a:r>
                        <a:rPr lang="fr-FR" sz="1600" b="1" u="none" strike="noStrike" baseline="0" dirty="0">
                          <a:solidFill>
                            <a:schemeClr val="tx1"/>
                          </a:solidFill>
                          <a:effectLst/>
                          <a:latin typeface="Georgia" panose="02040502050405020303" pitchFamily="18" charset="0"/>
                        </a:rPr>
                        <a:t>Microcrédit ALAFIA</a:t>
                      </a:r>
                      <a:endParaRPr lang="fr-FR" sz="1600" b="1"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9260552"/>
                  </a:ext>
                </a:extLst>
              </a:tr>
              <a:tr h="460523">
                <a:tc vMerge="1">
                  <a:txBody>
                    <a:bodyPr/>
                    <a:lstStyle/>
                    <a:p>
                      <a:endParaRPr lang="fr-FR"/>
                    </a:p>
                  </a:txBody>
                  <a:tcPr/>
                </a:tc>
                <a:tc>
                  <a:txBody>
                    <a:bodyPr/>
                    <a:lstStyle/>
                    <a:p>
                      <a:pPr marL="180000" algn="ctr" fontAlgn="b">
                        <a:spcAft>
                          <a:spcPts val="1200"/>
                        </a:spcAft>
                      </a:pPr>
                      <a:r>
                        <a:rPr lang="fr-FR" sz="1600" b="1" u="none" strike="noStrike" baseline="0" dirty="0">
                          <a:solidFill>
                            <a:schemeClr val="tx1"/>
                          </a:solidFill>
                          <a:effectLst/>
                          <a:latin typeface="Georgia" panose="02040502050405020303" pitchFamily="18" charset="0"/>
                        </a:rPr>
                        <a:t>MCPP</a:t>
                      </a:r>
                      <a:endParaRPr lang="fr-FR" sz="1600" b="1"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180000" algn="ctr" fontAlgn="b">
                        <a:spcAft>
                          <a:spcPts val="1200"/>
                        </a:spcAft>
                      </a:pPr>
                      <a:r>
                        <a:rPr lang="fr-FR" sz="1600" b="1" u="none" strike="noStrike" baseline="0" dirty="0">
                          <a:solidFill>
                            <a:schemeClr val="tx1"/>
                          </a:solidFill>
                          <a:effectLst/>
                          <a:latin typeface="Georgia" panose="02040502050405020303" pitchFamily="18" charset="0"/>
                        </a:rPr>
                        <a:t>MCPP-</a:t>
                      </a:r>
                      <a:r>
                        <a:rPr lang="fr-FR" sz="1600" b="1" u="none" strike="noStrike" baseline="0" dirty="0" err="1">
                          <a:solidFill>
                            <a:schemeClr val="tx1"/>
                          </a:solidFill>
                          <a:effectLst/>
                          <a:latin typeface="Georgia" panose="02040502050405020303" pitchFamily="18" charset="0"/>
                        </a:rPr>
                        <a:t>NG</a:t>
                      </a:r>
                      <a:endParaRPr lang="fr-FR" sz="1600" b="1"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180000" algn="ctr" fontAlgn="b">
                        <a:spcAft>
                          <a:spcPts val="1200"/>
                        </a:spcAft>
                      </a:pPr>
                      <a:r>
                        <a:rPr lang="fr-FR" sz="1600" b="1" u="none" strike="noStrike" baseline="0" dirty="0">
                          <a:solidFill>
                            <a:schemeClr val="tx1"/>
                          </a:solidFill>
                          <a:effectLst/>
                          <a:latin typeface="Georgia" panose="02040502050405020303" pitchFamily="18" charset="0"/>
                        </a:rPr>
                        <a:t>1</a:t>
                      </a:r>
                      <a:r>
                        <a:rPr lang="fr-FR" sz="1600" b="1" u="none" strike="noStrike" baseline="30000" dirty="0">
                          <a:solidFill>
                            <a:schemeClr val="tx1"/>
                          </a:solidFill>
                          <a:effectLst/>
                          <a:latin typeface="Georgia" panose="02040502050405020303" pitchFamily="18" charset="0"/>
                        </a:rPr>
                        <a:t>ère</a:t>
                      </a:r>
                      <a:r>
                        <a:rPr lang="fr-FR" sz="1600" b="1" u="none" strike="noStrike" baseline="0" dirty="0">
                          <a:solidFill>
                            <a:schemeClr val="tx1"/>
                          </a:solidFill>
                          <a:effectLst/>
                          <a:latin typeface="Georgia" panose="02040502050405020303" pitchFamily="18" charset="0"/>
                        </a:rPr>
                        <a:t>  et 2</a:t>
                      </a:r>
                      <a:r>
                        <a:rPr lang="fr-FR" sz="1600" b="1" u="none" strike="noStrike" baseline="30000" dirty="0">
                          <a:solidFill>
                            <a:schemeClr val="tx1"/>
                          </a:solidFill>
                          <a:effectLst/>
                          <a:latin typeface="Georgia" panose="02040502050405020303" pitchFamily="18" charset="0"/>
                        </a:rPr>
                        <a:t>ème</a:t>
                      </a:r>
                      <a:r>
                        <a:rPr lang="fr-FR" sz="1600" b="1" u="none" strike="noStrike" baseline="0" dirty="0">
                          <a:solidFill>
                            <a:schemeClr val="tx1"/>
                          </a:solidFill>
                          <a:effectLst/>
                          <a:latin typeface="Georgia" panose="02040502050405020303" pitchFamily="18" charset="0"/>
                        </a:rPr>
                        <a:t> phase du microcrédit ALAFIA</a:t>
                      </a:r>
                      <a:endParaRPr lang="fr-FR" sz="1600" b="1"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755924985"/>
                  </a:ext>
                </a:extLst>
              </a:tr>
              <a:tr h="287827">
                <a:tc>
                  <a:txBody>
                    <a:bodyPr/>
                    <a:lstStyle/>
                    <a:p>
                      <a:pPr marL="180000" algn="l" fontAlgn="b">
                        <a:spcBef>
                          <a:spcPts val="200"/>
                        </a:spcBef>
                        <a:spcAft>
                          <a:spcPts val="1200"/>
                        </a:spcAft>
                      </a:pPr>
                      <a:r>
                        <a:rPr lang="fr-FR" sz="1600" b="1" i="0" u="none" strike="noStrike" baseline="0" dirty="0">
                          <a:solidFill>
                            <a:srgbClr val="000000"/>
                          </a:solidFill>
                          <a:effectLst/>
                          <a:latin typeface="Georgia" panose="02040502050405020303" pitchFamily="18" charset="0"/>
                        </a:rPr>
                        <a:t>Période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80000" algn="ctr" fontAlgn="b">
                        <a:spcAft>
                          <a:spcPts val="1200"/>
                        </a:spcAft>
                      </a:pPr>
                      <a:r>
                        <a:rPr lang="fr-FR" sz="2000" u="none" strike="noStrike" baseline="0" dirty="0">
                          <a:solidFill>
                            <a:schemeClr val="tx1"/>
                          </a:solidFill>
                          <a:effectLst/>
                          <a:latin typeface="Georgia" panose="02040502050405020303" pitchFamily="18" charset="0"/>
                        </a:rPr>
                        <a:t>2012-2016</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80000" algn="ctr" fontAlgn="b">
                        <a:spcAft>
                          <a:spcPts val="1200"/>
                        </a:spcAft>
                      </a:pPr>
                      <a:r>
                        <a:rPr lang="fr-FR" sz="2000" u="none" strike="noStrike" baseline="0" dirty="0">
                          <a:solidFill>
                            <a:schemeClr val="tx1"/>
                          </a:solidFill>
                          <a:effectLst/>
                          <a:latin typeface="Georgia" panose="02040502050405020303" pitchFamily="18" charset="0"/>
                        </a:rPr>
                        <a:t>2017-2019</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marL="180000" algn="ctr" fontAlgn="b">
                        <a:spcAft>
                          <a:spcPts val="1200"/>
                        </a:spcAft>
                      </a:pPr>
                      <a:r>
                        <a:rPr lang="fr-FR" sz="2000" u="none" strike="noStrike" baseline="0" dirty="0">
                          <a:solidFill>
                            <a:schemeClr val="tx1"/>
                          </a:solidFill>
                          <a:effectLst/>
                          <a:latin typeface="Georgia" panose="02040502050405020303" pitchFamily="18" charset="0"/>
                        </a:rPr>
                        <a:t>2020-2024</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129691406"/>
                  </a:ext>
                </a:extLst>
              </a:tr>
              <a:tr h="674523">
                <a:tc>
                  <a:txBody>
                    <a:bodyPr/>
                    <a:lstStyle/>
                    <a:p>
                      <a:pPr marL="180000" algn="l" fontAlgn="b">
                        <a:spcBef>
                          <a:spcPts val="200"/>
                        </a:spcBef>
                        <a:spcAft>
                          <a:spcPts val="1200"/>
                        </a:spcAft>
                      </a:pPr>
                      <a:r>
                        <a:rPr lang="fr-FR" sz="1600" b="1" u="none" strike="noStrike" baseline="0" dirty="0">
                          <a:effectLst/>
                          <a:latin typeface="Georgia" panose="02040502050405020303" pitchFamily="18" charset="0"/>
                        </a:rPr>
                        <a:t>Montant des crédits déboursés    par les SFD (en milliards de FCFA)</a:t>
                      </a:r>
                      <a:endParaRPr lang="fr-FR" sz="1600" b="1" i="0" u="none" strike="noStrike" baseline="0" dirty="0">
                        <a:solidFill>
                          <a:srgbClr val="000000"/>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algn="ctr" fontAlgn="b">
                        <a:spcAft>
                          <a:spcPts val="1200"/>
                        </a:spcAft>
                      </a:pPr>
                      <a:r>
                        <a:rPr lang="fr-FR" sz="2000" u="none" strike="noStrike" baseline="0" dirty="0">
                          <a:solidFill>
                            <a:schemeClr val="tx1"/>
                          </a:solidFill>
                          <a:effectLst/>
                          <a:latin typeface="Georgia" panose="02040502050405020303" pitchFamily="18" charset="0"/>
                        </a:rPr>
                        <a:t>14,39</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algn="ctr" fontAlgn="b">
                        <a:spcAft>
                          <a:spcPts val="1200"/>
                        </a:spcAft>
                      </a:pPr>
                      <a:r>
                        <a:rPr lang="fr-FR" sz="2000" u="none" strike="noStrike" baseline="0" dirty="0">
                          <a:solidFill>
                            <a:schemeClr val="tx1"/>
                          </a:solidFill>
                          <a:effectLst/>
                          <a:latin typeface="Georgia" panose="02040502050405020303" pitchFamily="18" charset="0"/>
                        </a:rPr>
                        <a:t>7,97</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algn="ctr" fontAlgn="b">
                        <a:spcAft>
                          <a:spcPts val="0"/>
                        </a:spcAft>
                      </a:pPr>
                      <a:r>
                        <a:rPr lang="fr-FR" sz="2000" u="none" strike="noStrike" baseline="0" dirty="0">
                          <a:solidFill>
                            <a:schemeClr val="tx1"/>
                          </a:solidFill>
                          <a:effectLst/>
                          <a:latin typeface="Georgia" panose="02040502050405020303" pitchFamily="18" charset="0"/>
                        </a:rPr>
                        <a:t>42,65 </a:t>
                      </a:r>
                    </a:p>
                    <a:p>
                      <a:pPr marL="180000" algn="ctr" fontAlgn="b">
                        <a:spcAft>
                          <a:spcPts val="0"/>
                        </a:spcAft>
                      </a:pPr>
                      <a:r>
                        <a:rPr lang="fr-FR" sz="2000" u="none" strike="noStrike" baseline="0" dirty="0">
                          <a:solidFill>
                            <a:schemeClr val="tx1"/>
                          </a:solidFill>
                          <a:effectLst/>
                          <a:latin typeface="Georgia" panose="02040502050405020303" pitchFamily="18" charset="0"/>
                        </a:rPr>
                        <a:t>(</a:t>
                      </a:r>
                      <a:r>
                        <a:rPr lang="fr-FR" sz="1400" u="none" strike="noStrike" baseline="0" dirty="0">
                          <a:solidFill>
                            <a:schemeClr val="tx1"/>
                          </a:solidFill>
                          <a:effectLst/>
                          <a:latin typeface="Georgia" panose="02040502050405020303" pitchFamily="18" charset="0"/>
                        </a:rPr>
                        <a:t>dont </a:t>
                      </a:r>
                      <a:r>
                        <a:rPr lang="fr-FR" sz="1400" b="1" u="none" strike="noStrike" baseline="0" dirty="0">
                          <a:solidFill>
                            <a:schemeClr val="tx1"/>
                          </a:solidFill>
                          <a:effectLst/>
                          <a:latin typeface="Georgia" panose="02040502050405020303" pitchFamily="18" charset="0"/>
                        </a:rPr>
                        <a:t>9,7</a:t>
                      </a:r>
                      <a:r>
                        <a:rPr lang="fr-FR" sz="1400" u="none" strike="noStrike" baseline="0" dirty="0">
                          <a:solidFill>
                            <a:schemeClr val="tx1"/>
                          </a:solidFill>
                          <a:effectLst/>
                          <a:latin typeface="Georgia" panose="02040502050405020303" pitchFamily="18" charset="0"/>
                        </a:rPr>
                        <a:t> pour la 1</a:t>
                      </a:r>
                      <a:r>
                        <a:rPr lang="fr-FR" sz="1400" u="none" strike="noStrike" baseline="30000" dirty="0">
                          <a:solidFill>
                            <a:schemeClr val="tx1"/>
                          </a:solidFill>
                          <a:effectLst/>
                          <a:latin typeface="Georgia" panose="02040502050405020303" pitchFamily="18" charset="0"/>
                        </a:rPr>
                        <a:t>ère</a:t>
                      </a:r>
                      <a:r>
                        <a:rPr lang="fr-FR" sz="1400" u="none" strike="noStrike" baseline="0" dirty="0">
                          <a:solidFill>
                            <a:schemeClr val="tx1"/>
                          </a:solidFill>
                          <a:effectLst/>
                          <a:latin typeface="Georgia" panose="02040502050405020303" pitchFamily="18" charset="0"/>
                        </a:rPr>
                        <a:t> phase</a:t>
                      </a:r>
                      <a:r>
                        <a:rPr lang="fr-FR" sz="2000" u="none" strike="noStrike" baseline="0" dirty="0">
                          <a:solidFill>
                            <a:schemeClr val="tx1"/>
                          </a:solidFill>
                          <a:effectLst/>
                          <a:latin typeface="Georgia" panose="02040502050405020303" pitchFamily="18" charset="0"/>
                        </a:rPr>
                        <a:t>)</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5755216"/>
                  </a:ext>
                </a:extLst>
              </a:tr>
              <a:tr h="287827">
                <a:tc>
                  <a:txBody>
                    <a:bodyPr/>
                    <a:lstStyle/>
                    <a:p>
                      <a:pPr marL="180000" algn="l" fontAlgn="b">
                        <a:spcBef>
                          <a:spcPts val="200"/>
                        </a:spcBef>
                        <a:spcAft>
                          <a:spcPts val="1200"/>
                        </a:spcAft>
                      </a:pPr>
                      <a:r>
                        <a:rPr lang="fr-FR" sz="1600" b="1" u="none" strike="noStrike" baseline="0" dirty="0">
                          <a:effectLst/>
                          <a:latin typeface="Georgia" panose="02040502050405020303" pitchFamily="18" charset="0"/>
                        </a:rPr>
                        <a:t>Nombre de bénéficiaires </a:t>
                      </a:r>
                      <a:endParaRPr lang="fr-FR" sz="1600" b="1" i="0" u="none" strike="noStrike" baseline="0" dirty="0">
                        <a:solidFill>
                          <a:srgbClr val="000000"/>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algn="ctr" fontAlgn="b">
                        <a:spcAft>
                          <a:spcPts val="1200"/>
                        </a:spcAft>
                      </a:pPr>
                      <a:r>
                        <a:rPr lang="fr-FR" sz="2000" u="none" strike="noStrike" baseline="0">
                          <a:solidFill>
                            <a:schemeClr val="tx1"/>
                          </a:solidFill>
                          <a:effectLst/>
                          <a:latin typeface="Georgia" panose="02040502050405020303" pitchFamily="18" charset="0"/>
                        </a:rPr>
                        <a:t>311 327</a:t>
                      </a:r>
                      <a:endParaRPr lang="fr-FR" sz="2000" b="0" i="0" u="none" strike="noStrike" baseline="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algn="ctr" fontAlgn="b">
                        <a:spcAft>
                          <a:spcPts val="1200"/>
                        </a:spcAft>
                      </a:pPr>
                      <a:r>
                        <a:rPr lang="fr-FR" sz="2000" u="none" strike="noStrike" baseline="0" dirty="0">
                          <a:solidFill>
                            <a:schemeClr val="tx1"/>
                          </a:solidFill>
                          <a:effectLst/>
                          <a:latin typeface="Georgia" panose="02040502050405020303" pitchFamily="18" charset="0"/>
                        </a:rPr>
                        <a:t>126 433</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80000" algn="ctr" fontAlgn="b">
                        <a:spcAft>
                          <a:spcPts val="1200"/>
                        </a:spcAft>
                      </a:pPr>
                      <a:r>
                        <a:rPr lang="fr-FR" sz="2000" u="none" strike="noStrike" baseline="0" dirty="0">
                          <a:solidFill>
                            <a:schemeClr val="tx1"/>
                          </a:solidFill>
                          <a:effectLst/>
                          <a:latin typeface="Georgia" panose="02040502050405020303" pitchFamily="18" charset="0"/>
                        </a:rPr>
                        <a:t>513 343</a:t>
                      </a:r>
                      <a:endParaRPr lang="fr-FR" sz="2000" b="0" i="0" u="none" strike="noStrike" baseline="0" dirty="0">
                        <a:solidFill>
                          <a:schemeClr val="tx1"/>
                        </a:solidFill>
                        <a:effectLst/>
                        <a:latin typeface="Georgia" panose="02040502050405020303"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37243961"/>
                  </a:ext>
                </a:extLst>
              </a:tr>
            </a:tbl>
          </a:graphicData>
        </a:graphic>
      </p:graphicFrame>
      <p:sp>
        <p:nvSpPr>
          <p:cNvPr id="7" name="ZoneTexte 6">
            <a:extLst>
              <a:ext uri="{FF2B5EF4-FFF2-40B4-BE49-F238E27FC236}">
                <a16:creationId xmlns:a16="http://schemas.microsoft.com/office/drawing/2014/main" id="{9DE40AA2-560C-D533-A248-4DE151D9AAEB}"/>
              </a:ext>
            </a:extLst>
          </p:cNvPr>
          <p:cNvSpPr txBox="1"/>
          <p:nvPr/>
        </p:nvSpPr>
        <p:spPr>
          <a:xfrm>
            <a:off x="987622" y="772904"/>
            <a:ext cx="10985303" cy="1477328"/>
          </a:xfrm>
          <a:prstGeom prst="rect">
            <a:avLst/>
          </a:prstGeom>
          <a:noFill/>
        </p:spPr>
        <p:txBody>
          <a:bodyPr wrap="square">
            <a:spAutoFit/>
          </a:bodyPr>
          <a:lstStyle/>
          <a:p>
            <a:pPr marL="285750" indent="-285750">
              <a:buFont typeface="Wingdings" panose="05000000000000000000" pitchFamily="2" charset="2"/>
              <a:buChar char="§"/>
            </a:pPr>
            <a:r>
              <a:rPr lang="fr-FR" sz="1800" dirty="0">
                <a:solidFill>
                  <a:schemeClr val="tx1"/>
                </a:solidFill>
                <a:latin typeface="Georgia" panose="02040502050405020303" pitchFamily="18" charset="0"/>
              </a:rPr>
              <a:t>Depuis plusieurs années, </a:t>
            </a:r>
            <a:r>
              <a:rPr lang="fr-FR" dirty="0">
                <a:latin typeface="Georgia" panose="02040502050405020303" pitchFamily="18" charset="0"/>
              </a:rPr>
              <a:t>l</a:t>
            </a:r>
            <a:r>
              <a:rPr lang="fr-FR" sz="1800" dirty="0">
                <a:solidFill>
                  <a:schemeClr val="tx1"/>
                </a:solidFill>
                <a:latin typeface="Georgia" panose="02040502050405020303" pitchFamily="18" charset="0"/>
              </a:rPr>
              <a:t>e </a:t>
            </a:r>
            <a:r>
              <a:rPr lang="fr-FR" dirty="0">
                <a:latin typeface="Georgia" panose="02040502050405020303" pitchFamily="18" charset="0"/>
              </a:rPr>
              <a:t>G</a:t>
            </a:r>
            <a:r>
              <a:rPr lang="fr-FR" sz="1800" dirty="0">
                <a:solidFill>
                  <a:schemeClr val="tx1"/>
                </a:solidFill>
                <a:latin typeface="Georgia" panose="02040502050405020303" pitchFamily="18" charset="0"/>
              </a:rPr>
              <a:t>ouvernement du Bénin a mis en place un Programme de </a:t>
            </a:r>
            <a:r>
              <a:rPr lang="fr-FR" dirty="0">
                <a:latin typeface="Georgia" panose="02040502050405020303" pitchFamily="18" charset="0"/>
              </a:rPr>
              <a:t>M</a:t>
            </a:r>
            <a:r>
              <a:rPr lang="fr-FR" sz="1800" dirty="0">
                <a:solidFill>
                  <a:schemeClr val="tx1"/>
                </a:solidFill>
                <a:latin typeface="Georgia" panose="02040502050405020303" pitchFamily="18" charset="0"/>
              </a:rPr>
              <a:t>icrocrédit pour aider les populations vulnérables. Ce Programme a évolué pour devenir en 2012 le MCPP, puis MCPP-NG en 2017 et </a:t>
            </a:r>
            <a:r>
              <a:rPr lang="fr-FR" sz="1800" dirty="0">
                <a:solidFill>
                  <a:srgbClr val="005493"/>
                </a:solidFill>
                <a:latin typeface="Georgia" panose="02040502050405020303" pitchFamily="18" charset="0"/>
              </a:rPr>
              <a:t>Microcrédit ALAFIA </a:t>
            </a:r>
            <a:r>
              <a:rPr lang="fr-FR" sz="1800" dirty="0">
                <a:solidFill>
                  <a:schemeClr val="tx1"/>
                </a:solidFill>
                <a:latin typeface="Georgia" panose="02040502050405020303" pitchFamily="18" charset="0"/>
              </a:rPr>
              <a:t>en 2020 avec une 1</a:t>
            </a:r>
            <a:r>
              <a:rPr lang="fr-FR" sz="1800" baseline="30000" dirty="0">
                <a:solidFill>
                  <a:schemeClr val="tx1"/>
                </a:solidFill>
                <a:latin typeface="Georgia" panose="02040502050405020303" pitchFamily="18" charset="0"/>
              </a:rPr>
              <a:t>ère</a:t>
            </a:r>
            <a:r>
              <a:rPr lang="fr-FR" sz="1800" dirty="0">
                <a:solidFill>
                  <a:schemeClr val="tx1"/>
                </a:solidFill>
                <a:latin typeface="Georgia" panose="02040502050405020303" pitchFamily="18" charset="0"/>
              </a:rPr>
              <a:t> et 2</a:t>
            </a:r>
            <a:r>
              <a:rPr lang="fr-FR" sz="1800" baseline="30000" dirty="0">
                <a:solidFill>
                  <a:schemeClr val="tx1"/>
                </a:solidFill>
                <a:latin typeface="Georgia" panose="02040502050405020303" pitchFamily="18" charset="0"/>
              </a:rPr>
              <a:t>ème</a:t>
            </a:r>
            <a:r>
              <a:rPr lang="fr-FR" sz="1800" dirty="0">
                <a:solidFill>
                  <a:schemeClr val="tx1"/>
                </a:solidFill>
                <a:latin typeface="Georgia" panose="02040502050405020303" pitchFamily="18" charset="0"/>
              </a:rPr>
              <a:t> phases. </a:t>
            </a:r>
          </a:p>
          <a:p>
            <a:pPr marL="285750" indent="-285750">
              <a:buFont typeface="Wingdings" panose="05000000000000000000" pitchFamily="2" charset="2"/>
              <a:buChar char="§"/>
            </a:pPr>
            <a:endParaRPr lang="fr-FR" sz="1800" dirty="0">
              <a:solidFill>
                <a:schemeClr val="tx1"/>
              </a:solidFill>
              <a:latin typeface="Georgia" panose="02040502050405020303" pitchFamily="18" charset="0"/>
            </a:endParaRPr>
          </a:p>
          <a:p>
            <a:pPr marL="285750" indent="-285750">
              <a:buFont typeface="Wingdings" panose="05000000000000000000" pitchFamily="2" charset="2"/>
              <a:buChar char="§"/>
            </a:pPr>
            <a:r>
              <a:rPr lang="fr-FR" dirty="0">
                <a:latin typeface="Georgia" panose="02040502050405020303" pitchFamily="18" charset="0"/>
              </a:rPr>
              <a:t>Le point de mise en œuvre depuis 2012, se présente comme suit :</a:t>
            </a:r>
            <a:endParaRPr lang="fr-FR" dirty="0"/>
          </a:p>
        </p:txBody>
      </p:sp>
    </p:spTree>
    <p:extLst>
      <p:ext uri="{BB962C8B-B14F-4D97-AF65-F5344CB8AC3E}">
        <p14:creationId xmlns:p14="http://schemas.microsoft.com/office/powerpoint/2010/main" val="3846453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a:extLst>
              <a:ext uri="{FF2B5EF4-FFF2-40B4-BE49-F238E27FC236}">
                <a16:creationId xmlns:a16="http://schemas.microsoft.com/office/drawing/2014/main" id="{6DFA42B9-9BD7-F4D3-CA0F-5B000742DBEE}"/>
              </a:ext>
            </a:extLst>
          </p:cNvPr>
          <p:cNvGraphicFramePr>
            <a:graphicFrameLocks/>
          </p:cNvGraphicFramePr>
          <p:nvPr>
            <p:extLst>
              <p:ext uri="{D42A27DB-BD31-4B8C-83A1-F6EECF244321}">
                <p14:modId xmlns:p14="http://schemas.microsoft.com/office/powerpoint/2010/main" val="474967278"/>
              </p:ext>
            </p:extLst>
          </p:nvPr>
        </p:nvGraphicFramePr>
        <p:xfrm>
          <a:off x="413018" y="1443429"/>
          <a:ext cx="6017761" cy="2323477"/>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 coins arrondis 7">
            <a:extLst>
              <a:ext uri="{FF2B5EF4-FFF2-40B4-BE49-F238E27FC236}">
                <a16:creationId xmlns:a16="http://schemas.microsoft.com/office/drawing/2014/main" id="{5571498B-3468-C95E-6368-58864C63357F}"/>
              </a:ext>
            </a:extLst>
          </p:cNvPr>
          <p:cNvSpPr/>
          <p:nvPr/>
        </p:nvSpPr>
        <p:spPr>
          <a:xfrm>
            <a:off x="530880" y="1010575"/>
            <a:ext cx="6002771" cy="44558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lnSpc>
                <a:spcPct val="100000"/>
              </a:lnSpc>
              <a:buFont typeface="Wingdings" panose="05000000000000000000" pitchFamily="2" charset="2"/>
              <a:buChar char="q"/>
            </a:pPr>
            <a:r>
              <a:rPr lang="fr-FR" b="1" dirty="0">
                <a:solidFill>
                  <a:srgbClr val="005493"/>
                </a:solidFill>
                <a:latin typeface="Georgia" panose="02040502050405020303" pitchFamily="18" charset="0"/>
                <a:cs typeface="Mongolian Baiti" panose="03000500000000000000" pitchFamily="66" charset="0"/>
              </a:rPr>
              <a:t>Evolution des montants des dépôts des clients </a:t>
            </a:r>
            <a:r>
              <a:rPr lang="fr-FR" sz="1100" dirty="0">
                <a:solidFill>
                  <a:srgbClr val="005493"/>
                </a:solidFill>
                <a:latin typeface="Georgia" panose="02040502050405020303" pitchFamily="18" charset="0"/>
                <a:cs typeface="Mongolian Baiti" panose="03000500000000000000" pitchFamily="66" charset="0"/>
              </a:rPr>
              <a:t>(en milliards de FCFA)</a:t>
            </a:r>
            <a:endParaRPr lang="fr-FR" dirty="0">
              <a:solidFill>
                <a:srgbClr val="005493"/>
              </a:solidFill>
              <a:latin typeface="Georgia" panose="02040502050405020303" pitchFamily="18" charset="0"/>
              <a:cs typeface="Mongolian Baiti" panose="03000500000000000000" pitchFamily="66" charset="0"/>
            </a:endParaRPr>
          </a:p>
        </p:txBody>
      </p:sp>
      <p:graphicFrame>
        <p:nvGraphicFramePr>
          <p:cNvPr id="14" name="Graphique 13">
            <a:extLst>
              <a:ext uri="{FF2B5EF4-FFF2-40B4-BE49-F238E27FC236}">
                <a16:creationId xmlns:a16="http://schemas.microsoft.com/office/drawing/2014/main" id="{BD4DA259-E188-103A-3AFD-4C7413DFC60C}"/>
              </a:ext>
            </a:extLst>
          </p:cNvPr>
          <p:cNvGraphicFramePr>
            <a:graphicFrameLocks/>
          </p:cNvGraphicFramePr>
          <p:nvPr>
            <p:extLst>
              <p:ext uri="{D42A27DB-BD31-4B8C-83A1-F6EECF244321}">
                <p14:modId xmlns:p14="http://schemas.microsoft.com/office/powerpoint/2010/main" val="2311136131"/>
              </p:ext>
            </p:extLst>
          </p:nvPr>
        </p:nvGraphicFramePr>
        <p:xfrm>
          <a:off x="6678790" y="1347670"/>
          <a:ext cx="5606320" cy="2195967"/>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 coins arrondis 14">
            <a:extLst>
              <a:ext uri="{FF2B5EF4-FFF2-40B4-BE49-F238E27FC236}">
                <a16:creationId xmlns:a16="http://schemas.microsoft.com/office/drawing/2014/main" id="{1BF00DDA-0791-78DB-02ED-BC2BBB0419D3}"/>
              </a:ext>
            </a:extLst>
          </p:cNvPr>
          <p:cNvSpPr/>
          <p:nvPr/>
        </p:nvSpPr>
        <p:spPr>
          <a:xfrm>
            <a:off x="7092065" y="1010575"/>
            <a:ext cx="4686917" cy="44558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ctr">
              <a:lnSpc>
                <a:spcPct val="100000"/>
              </a:lnSpc>
              <a:buFont typeface="Wingdings" panose="05000000000000000000" pitchFamily="2" charset="2"/>
              <a:buChar char="q"/>
            </a:pPr>
            <a:r>
              <a:rPr lang="fr-FR" sz="1600" b="1" dirty="0">
                <a:solidFill>
                  <a:srgbClr val="005493"/>
                </a:solidFill>
                <a:latin typeface="Georgia" panose="02040502050405020303" pitchFamily="18" charset="0"/>
                <a:cs typeface="Mongolian Baiti" panose="03000500000000000000" pitchFamily="66" charset="0"/>
              </a:rPr>
              <a:t>Répartition du montant des dépôts par types de dépôts au 31/12/2024</a:t>
            </a:r>
          </a:p>
        </p:txBody>
      </p:sp>
      <p:sp>
        <p:nvSpPr>
          <p:cNvPr id="16" name="Rectangle 15">
            <a:extLst>
              <a:ext uri="{FF2B5EF4-FFF2-40B4-BE49-F238E27FC236}">
                <a16:creationId xmlns:a16="http://schemas.microsoft.com/office/drawing/2014/main" id="{8950A1FC-089D-4945-FEE5-312DF1216CF4}"/>
              </a:ext>
            </a:extLst>
          </p:cNvPr>
          <p:cNvSpPr/>
          <p:nvPr/>
        </p:nvSpPr>
        <p:spPr>
          <a:xfrm>
            <a:off x="6430779" y="4246898"/>
            <a:ext cx="5248274" cy="21959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a:buChar char="•"/>
            </a:pPr>
            <a:r>
              <a:rPr lang="fr-FR" sz="1600" b="0" dirty="0">
                <a:solidFill>
                  <a:schemeClr val="accent6">
                    <a:lumMod val="50000"/>
                  </a:schemeClr>
                </a:solidFill>
                <a:latin typeface="Georgia" panose="02040502050405020303" pitchFamily="18" charset="0"/>
              </a:rPr>
              <a:t>Les montants des dépôts au sein des SFD a connu une croissance significative de 194,36% durant la période</a:t>
            </a:r>
            <a:r>
              <a:rPr lang="fr-FR" sz="1600" dirty="0">
                <a:solidFill>
                  <a:schemeClr val="accent6">
                    <a:lumMod val="50000"/>
                  </a:schemeClr>
                </a:solidFill>
                <a:latin typeface="Georgia" panose="02040502050405020303" pitchFamily="18" charset="0"/>
              </a:rPr>
              <a:t> </a:t>
            </a:r>
            <a:r>
              <a:rPr lang="fr-FR" sz="1600" b="0" dirty="0">
                <a:solidFill>
                  <a:schemeClr val="accent6">
                    <a:lumMod val="50000"/>
                  </a:schemeClr>
                </a:solidFill>
                <a:latin typeface="Georgia" panose="02040502050405020303" pitchFamily="18" charset="0"/>
              </a:rPr>
              <a:t>; passant de </a:t>
            </a:r>
            <a:r>
              <a:rPr lang="fr-FR" sz="1600" b="1" dirty="0">
                <a:solidFill>
                  <a:schemeClr val="accent6">
                    <a:lumMod val="50000"/>
                  </a:schemeClr>
                </a:solidFill>
                <a:latin typeface="Georgia" panose="02040502050405020303" pitchFamily="18" charset="0"/>
              </a:rPr>
              <a:t>66,89 milliards de FCFA </a:t>
            </a:r>
            <a:r>
              <a:rPr lang="fr-FR" sz="1600" b="0" dirty="0">
                <a:solidFill>
                  <a:schemeClr val="accent6">
                    <a:lumMod val="50000"/>
                  </a:schemeClr>
                </a:solidFill>
                <a:latin typeface="Georgia" panose="02040502050405020303" pitchFamily="18" charset="0"/>
              </a:rPr>
              <a:t>en 2012 à </a:t>
            </a:r>
            <a:r>
              <a:rPr lang="fr-FR" sz="1600" b="1" dirty="0">
                <a:solidFill>
                  <a:schemeClr val="accent6">
                    <a:lumMod val="50000"/>
                  </a:schemeClr>
                </a:solidFill>
                <a:latin typeface="Georgia" panose="02040502050405020303" pitchFamily="18" charset="0"/>
              </a:rPr>
              <a:t>196,9 milliards de FCFA </a:t>
            </a:r>
            <a:r>
              <a:rPr lang="fr-FR" sz="1600" b="0" dirty="0">
                <a:solidFill>
                  <a:schemeClr val="accent6">
                    <a:lumMod val="50000"/>
                  </a:schemeClr>
                </a:solidFill>
                <a:latin typeface="Georgia" panose="02040502050405020303" pitchFamily="18" charset="0"/>
              </a:rPr>
              <a:t>en 2024. </a:t>
            </a:r>
            <a:endParaRPr lang="fr-BJ" sz="1600" b="0" kern="1200" dirty="0">
              <a:solidFill>
                <a:schemeClr val="accent6">
                  <a:lumMod val="50000"/>
                </a:schemeClr>
              </a:solidFill>
              <a:latin typeface="Georgia" panose="02040502050405020303" pitchFamily="18" charset="0"/>
            </a:endParaRPr>
          </a:p>
          <a:p>
            <a:pPr marL="285750" indent="-285750" algn="just">
              <a:buFont typeface="Arial" panose="020B0604020202020204"/>
              <a:buChar char="•"/>
            </a:pPr>
            <a:endParaRPr lang="fr-FR" sz="1600" dirty="0">
              <a:solidFill>
                <a:schemeClr val="tx1"/>
              </a:solidFill>
              <a:latin typeface="Georgia" panose="02040502050405020303" pitchFamily="18" charset="0"/>
            </a:endParaRPr>
          </a:p>
          <a:p>
            <a:pPr marL="285750" indent="-285750" algn="just">
              <a:buFont typeface="Arial" panose="020B0604020202020204"/>
              <a:buChar char="•"/>
            </a:pPr>
            <a:r>
              <a:rPr lang="fr-FR" sz="1600" dirty="0">
                <a:solidFill>
                  <a:schemeClr val="tx1"/>
                </a:solidFill>
                <a:latin typeface="Georgia" panose="02040502050405020303" pitchFamily="18" charset="0"/>
              </a:rPr>
              <a:t>Les dépôts à vue représentent près de la moitié (</a:t>
            </a:r>
            <a:r>
              <a:rPr lang="fr-FR" sz="1600" b="1" dirty="0">
                <a:solidFill>
                  <a:schemeClr val="tx1"/>
                </a:solidFill>
                <a:latin typeface="Georgia" panose="02040502050405020303" pitchFamily="18" charset="0"/>
              </a:rPr>
              <a:t>49,90%</a:t>
            </a:r>
            <a:r>
              <a:rPr lang="fr-FR" sz="1600" dirty="0">
                <a:solidFill>
                  <a:schemeClr val="tx1"/>
                </a:solidFill>
                <a:latin typeface="Georgia" panose="02040502050405020303" pitchFamily="18" charset="0"/>
              </a:rPr>
              <a:t>) des dépôts des clients auprès des SFD.</a:t>
            </a:r>
          </a:p>
          <a:p>
            <a:pPr marL="285750" indent="-285750" algn="just">
              <a:buFont typeface="Arial" panose="020B0604020202020204"/>
              <a:buChar char="•"/>
            </a:pPr>
            <a:endParaRPr lang="fr-FR" sz="1600" dirty="0">
              <a:solidFill>
                <a:schemeClr val="tx1"/>
              </a:solidFill>
              <a:latin typeface="Georgia" panose="02040502050405020303" pitchFamily="18" charset="0"/>
            </a:endParaRPr>
          </a:p>
          <a:p>
            <a:pPr marL="285750" indent="-285750" algn="just">
              <a:buFont typeface="Arial" panose="020B0604020202020204"/>
              <a:buChar char="•"/>
            </a:pPr>
            <a:r>
              <a:rPr lang="fr-FR" sz="1600" dirty="0">
                <a:solidFill>
                  <a:schemeClr val="accent1">
                    <a:lumMod val="50000"/>
                  </a:schemeClr>
                </a:solidFill>
                <a:latin typeface="Georgia" panose="02040502050405020303" pitchFamily="18" charset="0"/>
              </a:rPr>
              <a:t>Le nombre des déposants est passé de </a:t>
            </a:r>
            <a:r>
              <a:rPr lang="fr-FR" sz="1600" b="1" dirty="0">
                <a:solidFill>
                  <a:schemeClr val="accent1">
                    <a:lumMod val="50000"/>
                  </a:schemeClr>
                </a:solidFill>
                <a:latin typeface="Georgia" panose="02040502050405020303" pitchFamily="18" charset="0"/>
              </a:rPr>
              <a:t>1.483.803</a:t>
            </a:r>
            <a:r>
              <a:rPr lang="fr-FR" sz="1600" dirty="0">
                <a:solidFill>
                  <a:schemeClr val="accent1">
                    <a:lumMod val="50000"/>
                  </a:schemeClr>
                </a:solidFill>
                <a:latin typeface="Georgia" panose="02040502050405020303" pitchFamily="18" charset="0"/>
              </a:rPr>
              <a:t> en 2012 à </a:t>
            </a:r>
            <a:r>
              <a:rPr lang="fr-FR" sz="1600" b="1" dirty="0">
                <a:solidFill>
                  <a:schemeClr val="accent1">
                    <a:lumMod val="50000"/>
                  </a:schemeClr>
                </a:solidFill>
                <a:latin typeface="Georgia" panose="02040502050405020303" pitchFamily="18" charset="0"/>
              </a:rPr>
              <a:t>4.893.879</a:t>
            </a:r>
            <a:r>
              <a:rPr lang="fr-FR" sz="1600" dirty="0">
                <a:solidFill>
                  <a:schemeClr val="accent1">
                    <a:lumMod val="50000"/>
                  </a:schemeClr>
                </a:solidFill>
                <a:latin typeface="Georgia" panose="02040502050405020303" pitchFamily="18" charset="0"/>
              </a:rPr>
              <a:t> en 2024.</a:t>
            </a:r>
            <a:endParaRPr lang="fr-BJ" sz="1600" dirty="0">
              <a:solidFill>
                <a:schemeClr val="accent1">
                  <a:lumMod val="50000"/>
                </a:schemeClr>
              </a:solidFill>
              <a:latin typeface="Georgia" panose="02040502050405020303" pitchFamily="18" charset="0"/>
            </a:endParaRPr>
          </a:p>
          <a:p>
            <a:pPr marL="285750" indent="-285750" algn="just">
              <a:buFont typeface="Arial" panose="020B0604020202020204"/>
              <a:buChar char="•"/>
            </a:pPr>
            <a:endParaRPr lang="fr-FR" sz="1600" dirty="0">
              <a:solidFill>
                <a:schemeClr val="tx1"/>
              </a:solidFill>
              <a:latin typeface="Georgia" panose="02040502050405020303" pitchFamily="18" charset="0"/>
            </a:endParaRPr>
          </a:p>
        </p:txBody>
      </p:sp>
      <p:sp>
        <p:nvSpPr>
          <p:cNvPr id="2" name="Espace réservé du numéro de diapositive 1">
            <a:extLst>
              <a:ext uri="{FF2B5EF4-FFF2-40B4-BE49-F238E27FC236}">
                <a16:creationId xmlns:a16="http://schemas.microsoft.com/office/drawing/2014/main" id="{D69C5C8D-CCC4-AFF6-70CB-12700F8C73CB}"/>
              </a:ext>
            </a:extLst>
          </p:cNvPr>
          <p:cNvSpPr>
            <a:spLocks noGrp="1"/>
          </p:cNvSpPr>
          <p:nvPr>
            <p:ph type="sldNum" sz="quarter" idx="12"/>
          </p:nvPr>
        </p:nvSpPr>
        <p:spPr/>
        <p:txBody>
          <a:bodyPr/>
          <a:lstStyle/>
          <a:p>
            <a:fld id="{A83B0E56-5429-400E-B301-A26BDFBFDE48}" type="slidenum">
              <a:rPr lang="fr-BJ" smtClean="0"/>
              <a:t>12</a:t>
            </a:fld>
            <a:endParaRPr lang="fr-BJ"/>
          </a:p>
        </p:txBody>
      </p:sp>
      <p:sp>
        <p:nvSpPr>
          <p:cNvPr id="3" name="ZoneTexte 2">
            <a:extLst>
              <a:ext uri="{FF2B5EF4-FFF2-40B4-BE49-F238E27FC236}">
                <a16:creationId xmlns:a16="http://schemas.microsoft.com/office/drawing/2014/main" id="{28F375F5-C99F-C2C6-0442-68EC75F1E20C}"/>
              </a:ext>
            </a:extLst>
          </p:cNvPr>
          <p:cNvSpPr txBox="1"/>
          <p:nvPr/>
        </p:nvSpPr>
        <p:spPr>
          <a:xfrm>
            <a:off x="904875" y="414393"/>
            <a:ext cx="4705350" cy="523220"/>
          </a:xfrm>
          <a:prstGeom prst="rect">
            <a:avLst/>
          </a:prstGeom>
          <a:noFill/>
        </p:spPr>
        <p:txBody>
          <a:bodyPr wrap="square">
            <a:spAutoFit/>
          </a:bodyPr>
          <a:lstStyle/>
          <a:p>
            <a:r>
              <a:rPr lang="fr-FR" sz="28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Opérations de dépôts</a:t>
            </a:r>
            <a:endParaRPr lang="fr-FR" sz="2800" b="1" dirty="0">
              <a:solidFill>
                <a:srgbClr val="7030A0"/>
              </a:solidFill>
            </a:endParaRPr>
          </a:p>
        </p:txBody>
      </p:sp>
      <p:cxnSp>
        <p:nvCxnSpPr>
          <p:cNvPr id="5" name="Connecteur droit avec flèche 4">
            <a:extLst>
              <a:ext uri="{FF2B5EF4-FFF2-40B4-BE49-F238E27FC236}">
                <a16:creationId xmlns:a16="http://schemas.microsoft.com/office/drawing/2014/main" id="{826FF4BF-4460-42DF-45D4-C86F4370B2B6}"/>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 coins arrondis 5">
            <a:extLst>
              <a:ext uri="{FF2B5EF4-FFF2-40B4-BE49-F238E27FC236}">
                <a16:creationId xmlns:a16="http://schemas.microsoft.com/office/drawing/2014/main" id="{88BD225D-F602-2952-89AD-262F3772BB05}"/>
              </a:ext>
            </a:extLst>
          </p:cNvPr>
          <p:cNvSpPr/>
          <p:nvPr/>
        </p:nvSpPr>
        <p:spPr>
          <a:xfrm>
            <a:off x="551527" y="3881325"/>
            <a:ext cx="4931431" cy="445589"/>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lnSpc>
                <a:spcPct val="100000"/>
              </a:lnSpc>
              <a:buFont typeface="Wingdings" panose="05000000000000000000" pitchFamily="2" charset="2"/>
              <a:buChar char="q"/>
            </a:pPr>
            <a:r>
              <a:rPr lang="fr-FR" b="1" dirty="0">
                <a:solidFill>
                  <a:srgbClr val="005493"/>
                </a:solidFill>
                <a:latin typeface="Georgia" panose="02040502050405020303" pitchFamily="18" charset="0"/>
                <a:cs typeface="Mongolian Baiti" panose="03000500000000000000" pitchFamily="66" charset="0"/>
              </a:rPr>
              <a:t>Evolution du nombre de  déposants</a:t>
            </a:r>
          </a:p>
        </p:txBody>
      </p:sp>
      <p:graphicFrame>
        <p:nvGraphicFramePr>
          <p:cNvPr id="7" name="Graphique 6">
            <a:extLst>
              <a:ext uri="{FF2B5EF4-FFF2-40B4-BE49-F238E27FC236}">
                <a16:creationId xmlns:a16="http://schemas.microsoft.com/office/drawing/2014/main" id="{5DF2AA1B-5725-39AE-E021-AC9F2343CEAF}"/>
              </a:ext>
            </a:extLst>
          </p:cNvPr>
          <p:cNvGraphicFramePr>
            <a:graphicFrameLocks/>
          </p:cNvGraphicFramePr>
          <p:nvPr>
            <p:extLst>
              <p:ext uri="{D42A27DB-BD31-4B8C-83A1-F6EECF244321}">
                <p14:modId xmlns:p14="http://schemas.microsoft.com/office/powerpoint/2010/main" val="1944821346"/>
              </p:ext>
            </p:extLst>
          </p:nvPr>
        </p:nvGraphicFramePr>
        <p:xfrm>
          <a:off x="285750" y="3973281"/>
          <a:ext cx="6017761"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106530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6B129-6357-3560-0BBB-AF0293314C1A}"/>
            </a:ext>
          </a:extLst>
        </p:cNvPr>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EBF8AB1E-93DC-51E9-DF18-EDE9B920E19D}"/>
              </a:ext>
            </a:extLst>
          </p:cNvPr>
          <p:cNvSpPr/>
          <p:nvPr/>
        </p:nvSpPr>
        <p:spPr>
          <a:xfrm>
            <a:off x="514350" y="2846883"/>
            <a:ext cx="11163300" cy="1164234"/>
          </a:xfrm>
          <a:prstGeom prst="roundRect">
            <a:avLst/>
          </a:prstGeom>
          <a:noFill/>
          <a:ln w="381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34988" indent="-534988" algn="ctr"/>
            <a:r>
              <a:rPr lang="fr-FR" sz="4000" b="1" dirty="0">
                <a:solidFill>
                  <a:schemeClr val="accent1">
                    <a:lumMod val="50000"/>
                  </a:schemeClr>
                </a:solidFill>
                <a:latin typeface="Georgia" panose="02040502050405020303" pitchFamily="18" charset="0"/>
              </a:rPr>
              <a:t>3.</a:t>
            </a:r>
            <a:r>
              <a:rPr lang="fr-FR" sz="2800" b="1" dirty="0">
                <a:solidFill>
                  <a:schemeClr val="accent1">
                    <a:lumMod val="50000"/>
                  </a:schemeClr>
                </a:solidFill>
                <a:latin typeface="Georgia" panose="02040502050405020303" pitchFamily="18" charset="0"/>
              </a:rPr>
              <a:t> </a:t>
            </a:r>
            <a:r>
              <a:rPr lang="fr-FR" sz="3600" b="1" dirty="0">
                <a:solidFill>
                  <a:schemeClr val="accent1">
                    <a:lumMod val="50000"/>
                  </a:schemeClr>
                </a:solidFill>
                <a:latin typeface="Georgia" panose="02040502050405020303" pitchFamily="18" charset="0"/>
              </a:rPr>
              <a:t>Point des actions de surveillance réalisées</a:t>
            </a:r>
            <a:endParaRPr lang="fr-BJ" sz="2800" b="1" dirty="0">
              <a:solidFill>
                <a:schemeClr val="accent1">
                  <a:lumMod val="50000"/>
                </a:schemeClr>
              </a:solidFill>
            </a:endParaRPr>
          </a:p>
        </p:txBody>
      </p:sp>
      <p:sp>
        <p:nvSpPr>
          <p:cNvPr id="2" name="Espace réservé du numéro de diapositive 1">
            <a:extLst>
              <a:ext uri="{FF2B5EF4-FFF2-40B4-BE49-F238E27FC236}">
                <a16:creationId xmlns:a16="http://schemas.microsoft.com/office/drawing/2014/main" id="{AEE93848-F23C-427B-C832-44943B911D39}"/>
              </a:ext>
            </a:extLst>
          </p:cNvPr>
          <p:cNvSpPr>
            <a:spLocks noGrp="1"/>
          </p:cNvSpPr>
          <p:nvPr>
            <p:ph type="sldNum" sz="quarter" idx="12"/>
          </p:nvPr>
        </p:nvSpPr>
        <p:spPr/>
        <p:txBody>
          <a:bodyPr/>
          <a:lstStyle/>
          <a:p>
            <a:fld id="{A83B0E56-5429-400E-B301-A26BDFBFDE48}" type="slidenum">
              <a:rPr lang="fr-BJ" smtClean="0"/>
              <a:t>13</a:t>
            </a:fld>
            <a:endParaRPr lang="fr-BJ"/>
          </a:p>
        </p:txBody>
      </p:sp>
      <p:pic>
        <p:nvPicPr>
          <p:cNvPr id="3" name="Image 2">
            <a:extLst>
              <a:ext uri="{FF2B5EF4-FFF2-40B4-BE49-F238E27FC236}">
                <a16:creationId xmlns:a16="http://schemas.microsoft.com/office/drawing/2014/main" id="{82A9221E-5BF6-E3AC-FB4B-F37988268FD5}"/>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Tree>
    <p:extLst>
      <p:ext uri="{BB962C8B-B14F-4D97-AF65-F5344CB8AC3E}">
        <p14:creationId xmlns:p14="http://schemas.microsoft.com/office/powerpoint/2010/main" val="2703914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7FBD2-BD52-B8F6-34D7-0AE9D587CF57}"/>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3A110C20-46C4-6EFE-58D8-EC3AAFA622FE}"/>
              </a:ext>
            </a:extLst>
          </p:cNvPr>
          <p:cNvSpPr/>
          <p:nvPr/>
        </p:nvSpPr>
        <p:spPr>
          <a:xfrm>
            <a:off x="826293" y="874350"/>
            <a:ext cx="11317258" cy="572403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marR="0" lvl="0" indent="-342900" algn="just" defTabSz="914400" rtl="0" eaLnBrk="0" fontAlgn="base" latinLnBrk="0" hangingPunct="0">
              <a:lnSpc>
                <a:spcPct val="114000"/>
              </a:lnSpc>
              <a:spcBef>
                <a:spcPts val="300"/>
              </a:spcBef>
              <a:spcAft>
                <a:spcPts val="300"/>
              </a:spcAft>
              <a:buClrTx/>
              <a:buSzTx/>
              <a:buFont typeface="Arial" panose="020B0604020202020204" pitchFamily="34" charset="0"/>
              <a:buChar char="•"/>
              <a:tabLst/>
            </a:pPr>
            <a:r>
              <a:rPr lang="fr-FR" sz="2400" dirty="0">
                <a:solidFill>
                  <a:srgbClr val="C00000"/>
                </a:solidFill>
                <a:latin typeface="Georgia" panose="02040502050405020303" pitchFamily="18" charset="0"/>
                <a:cs typeface="Mongolian Baiti" panose="03000500000000000000" pitchFamily="66" charset="0"/>
              </a:rPr>
              <a:t>Crise ICC de 2010</a:t>
            </a:r>
            <a:r>
              <a:rPr lang="fr-FR" sz="2400" dirty="0">
                <a:solidFill>
                  <a:schemeClr val="tx1">
                    <a:lumMod val="95000"/>
                    <a:lumOff val="5000"/>
                  </a:schemeClr>
                </a:solidFill>
                <a:latin typeface="Georgia" panose="02040502050405020303" pitchFamily="18" charset="0"/>
                <a:cs typeface="Mongolian Baiti" panose="03000500000000000000" pitchFamily="66" charset="0"/>
              </a:rPr>
              <a:t> ;</a:t>
            </a:r>
          </a:p>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r>
              <a:rPr lang="fr-FR" sz="2400" dirty="0">
                <a:solidFill>
                  <a:schemeClr val="tx1">
                    <a:lumMod val="95000"/>
                    <a:lumOff val="5000"/>
                  </a:schemeClr>
                </a:solidFill>
                <a:latin typeface="Georgia" panose="02040502050405020303" pitchFamily="18" charset="0"/>
                <a:cs typeface="Mongolian Baiti" panose="03000500000000000000" pitchFamily="66" charset="0"/>
              </a:rPr>
              <a:t>Réalisation d’un recensement en </a:t>
            </a:r>
            <a:r>
              <a:rPr lang="fr-FR" sz="2400" b="1" dirty="0">
                <a:solidFill>
                  <a:schemeClr val="tx1">
                    <a:lumMod val="95000"/>
                    <a:lumOff val="5000"/>
                  </a:schemeClr>
                </a:solidFill>
                <a:latin typeface="Georgia" panose="02040502050405020303" pitchFamily="18" charset="0"/>
                <a:cs typeface="Mongolian Baiti" panose="03000500000000000000" pitchFamily="66" charset="0"/>
              </a:rPr>
              <a:t>2011</a:t>
            </a:r>
            <a:r>
              <a:rPr lang="fr-FR" sz="2400" dirty="0">
                <a:solidFill>
                  <a:schemeClr val="tx1">
                    <a:lumMod val="95000"/>
                    <a:lumOff val="5000"/>
                  </a:schemeClr>
                </a:solidFill>
                <a:latin typeface="Georgia" panose="02040502050405020303" pitchFamily="18" charset="0"/>
                <a:cs typeface="Mongolian Baiti" panose="03000500000000000000" pitchFamily="66" charset="0"/>
              </a:rPr>
              <a:t> :</a:t>
            </a:r>
          </a:p>
          <a:p>
            <a:pPr marL="800100" lvl="1" indent="-342900" eaLnBrk="0" fontAlgn="base" hangingPunct="0">
              <a:lnSpc>
                <a:spcPct val="114000"/>
              </a:lnSpc>
              <a:spcBef>
                <a:spcPts val="300"/>
              </a:spcBef>
              <a:spcAft>
                <a:spcPts val="300"/>
              </a:spcAft>
              <a:buFont typeface="Wingdings" panose="05000000000000000000" pitchFamily="2" charset="2"/>
              <a:buChar char="ü"/>
            </a:pPr>
            <a:r>
              <a:rPr lang="fr-FR" sz="2400" dirty="0">
                <a:solidFill>
                  <a:schemeClr val="tx1">
                    <a:lumMod val="95000"/>
                    <a:lumOff val="5000"/>
                  </a:schemeClr>
                </a:solidFill>
                <a:latin typeface="Georgia" panose="02040502050405020303" pitchFamily="18" charset="0"/>
                <a:cs typeface="Mongolian Baiti" panose="03000500000000000000" pitchFamily="66" charset="0"/>
              </a:rPr>
              <a:t>Dénombrement de </a:t>
            </a:r>
            <a:r>
              <a:rPr lang="fr-FR" sz="2400" b="1" dirty="0">
                <a:solidFill>
                  <a:srgbClr val="FF0000"/>
                </a:solidFill>
                <a:latin typeface="Georgia" panose="02040502050405020303" pitchFamily="18" charset="0"/>
                <a:cs typeface="Mongolian Baiti" panose="03000500000000000000" pitchFamily="66" charset="0"/>
              </a:rPr>
              <a:t>495 structures exerçant dans l’illégalité</a:t>
            </a:r>
            <a:r>
              <a:rPr lang="fr-FR" sz="2400" b="1" dirty="0">
                <a:solidFill>
                  <a:schemeClr val="tx1">
                    <a:lumMod val="95000"/>
                    <a:lumOff val="5000"/>
                  </a:schemeClr>
                </a:solidFill>
                <a:latin typeface="Georgia" panose="02040502050405020303" pitchFamily="18" charset="0"/>
                <a:cs typeface="Mongolian Baiti" panose="03000500000000000000" pitchFamily="66" charset="0"/>
              </a:rPr>
              <a:t> </a:t>
            </a:r>
            <a:r>
              <a:rPr lang="fr-FR" sz="2400" dirty="0">
                <a:solidFill>
                  <a:schemeClr val="tx1">
                    <a:lumMod val="95000"/>
                    <a:lumOff val="5000"/>
                  </a:schemeClr>
                </a:solidFill>
                <a:latin typeface="Georgia" panose="02040502050405020303" pitchFamily="18" charset="0"/>
                <a:cs typeface="Mongolian Baiti" panose="03000500000000000000" pitchFamily="66" charset="0"/>
              </a:rPr>
              <a:t>;</a:t>
            </a:r>
          </a:p>
          <a:p>
            <a:pPr marL="800100" lvl="1" indent="-342900" eaLnBrk="0" fontAlgn="base" hangingPunct="0">
              <a:lnSpc>
                <a:spcPct val="114000"/>
              </a:lnSpc>
              <a:spcBef>
                <a:spcPts val="300"/>
              </a:spcBef>
              <a:spcAft>
                <a:spcPts val="300"/>
              </a:spcAft>
              <a:buFont typeface="Wingdings" panose="05000000000000000000" pitchFamily="2" charset="2"/>
              <a:buChar char="ü"/>
            </a:pPr>
            <a:endParaRPr lang="fr-FR" sz="1400" dirty="0">
              <a:solidFill>
                <a:schemeClr val="tx1">
                  <a:lumMod val="95000"/>
                  <a:lumOff val="5000"/>
                </a:schemeClr>
              </a:solidFill>
              <a:latin typeface="Georgia" panose="02040502050405020303" pitchFamily="18" charset="0"/>
              <a:cs typeface="Mongolian Baiti" panose="03000500000000000000" pitchFamily="66" charset="0"/>
            </a:endParaRPr>
          </a:p>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r>
              <a:rPr lang="fr-FR" sz="2400" dirty="0">
                <a:solidFill>
                  <a:schemeClr val="tx1">
                    <a:lumMod val="95000"/>
                    <a:lumOff val="5000"/>
                  </a:schemeClr>
                </a:solidFill>
                <a:latin typeface="Georgia" panose="02040502050405020303" pitchFamily="18" charset="0"/>
                <a:cs typeface="Mongolian Baiti" panose="03000500000000000000" pitchFamily="66" charset="0"/>
              </a:rPr>
              <a:t>Prise de mesures par le Gouvernement, notamment :</a:t>
            </a:r>
          </a:p>
          <a:p>
            <a:pPr marL="800100" lvl="1" indent="-342900" eaLnBrk="0" fontAlgn="base" hangingPunct="0">
              <a:lnSpc>
                <a:spcPct val="114000"/>
              </a:lnSpc>
              <a:spcBef>
                <a:spcPts val="300"/>
              </a:spcBef>
              <a:spcAft>
                <a:spcPts val="300"/>
              </a:spcAft>
              <a:buFont typeface="Wingdings" panose="05000000000000000000" pitchFamily="2" charset="2"/>
              <a:buChar char="ü"/>
            </a:pPr>
            <a:r>
              <a:rPr lang="fr-FR" sz="2400" dirty="0">
                <a:solidFill>
                  <a:schemeClr val="tx1">
                    <a:lumMod val="95000"/>
                    <a:lumOff val="5000"/>
                  </a:schemeClr>
                </a:solidFill>
                <a:latin typeface="Georgia" panose="02040502050405020303" pitchFamily="18" charset="0"/>
                <a:cs typeface="Mongolian Baiti" panose="03000500000000000000" pitchFamily="66" charset="0"/>
              </a:rPr>
              <a:t>Création du </a:t>
            </a:r>
            <a:r>
              <a:rPr lang="fr-FR" sz="2400" b="1" dirty="0">
                <a:solidFill>
                  <a:schemeClr val="tx1">
                    <a:lumMod val="95000"/>
                    <a:lumOff val="5000"/>
                  </a:schemeClr>
                </a:solidFill>
                <a:latin typeface="Georgia" panose="02040502050405020303" pitchFamily="18" charset="0"/>
                <a:cs typeface="Mongolian Baiti" panose="03000500000000000000" pitchFamily="66" charset="0"/>
              </a:rPr>
              <a:t>CSFASM</a:t>
            </a:r>
            <a:r>
              <a:rPr lang="fr-FR" sz="2400" dirty="0">
                <a:solidFill>
                  <a:schemeClr val="tx1">
                    <a:lumMod val="95000"/>
                    <a:lumOff val="5000"/>
                  </a:schemeClr>
                </a:solidFill>
                <a:latin typeface="Georgia" panose="02040502050405020303" pitchFamily="18" charset="0"/>
                <a:cs typeface="Mongolian Baiti" panose="03000500000000000000" pitchFamily="66" charset="0"/>
              </a:rPr>
              <a:t> ;</a:t>
            </a:r>
          </a:p>
          <a:p>
            <a:pPr marL="800100" lvl="1" indent="-342900" eaLnBrk="0" fontAlgn="base" hangingPunct="0">
              <a:lnSpc>
                <a:spcPct val="114000"/>
              </a:lnSpc>
              <a:spcBef>
                <a:spcPts val="300"/>
              </a:spcBef>
              <a:spcAft>
                <a:spcPts val="300"/>
              </a:spcAft>
              <a:buFont typeface="Wingdings" panose="05000000000000000000" pitchFamily="2" charset="2"/>
              <a:buChar char="ü"/>
            </a:pPr>
            <a:r>
              <a:rPr lang="fr-FR" sz="2400" dirty="0">
                <a:solidFill>
                  <a:schemeClr val="tx1">
                    <a:lumMod val="95000"/>
                    <a:lumOff val="5000"/>
                  </a:schemeClr>
                </a:solidFill>
                <a:latin typeface="Georgia" panose="02040502050405020303" pitchFamily="18" charset="0"/>
                <a:cs typeface="Mongolian Baiti" panose="03000500000000000000" pitchFamily="66" charset="0"/>
              </a:rPr>
              <a:t>Elaboration de la première génération du </a:t>
            </a:r>
            <a:r>
              <a:rPr lang="fr-FR" sz="2400" dirty="0">
                <a:solidFill>
                  <a:schemeClr val="accent5">
                    <a:lumMod val="75000"/>
                  </a:schemeClr>
                </a:solidFill>
                <a:latin typeface="Georgia" panose="02040502050405020303" pitchFamily="18" charset="0"/>
                <a:cs typeface="Mongolian Baiti" panose="03000500000000000000" pitchFamily="66" charset="0"/>
              </a:rPr>
              <a:t>plan d’assainissement </a:t>
            </a:r>
            <a:r>
              <a:rPr lang="fr-FR" sz="2400" dirty="0">
                <a:solidFill>
                  <a:schemeClr val="tx1">
                    <a:lumMod val="95000"/>
                    <a:lumOff val="5000"/>
                  </a:schemeClr>
                </a:solidFill>
                <a:latin typeface="Georgia" panose="02040502050405020303" pitchFamily="18" charset="0"/>
                <a:cs typeface="Mongolian Baiti" panose="03000500000000000000" pitchFamily="66" charset="0"/>
              </a:rPr>
              <a:t>en 2013 ;</a:t>
            </a:r>
          </a:p>
          <a:p>
            <a:pPr marL="800100" lvl="1" indent="-342900" eaLnBrk="0" fontAlgn="base" hangingPunct="0">
              <a:lnSpc>
                <a:spcPct val="114000"/>
              </a:lnSpc>
              <a:spcBef>
                <a:spcPts val="300"/>
              </a:spcBef>
              <a:spcAft>
                <a:spcPts val="300"/>
              </a:spcAft>
              <a:buFont typeface="Wingdings" panose="05000000000000000000" pitchFamily="2" charset="2"/>
              <a:buChar char="ü"/>
            </a:pPr>
            <a:r>
              <a:rPr lang="fr-FR" sz="2400" dirty="0">
                <a:solidFill>
                  <a:schemeClr val="tx1">
                    <a:lumMod val="95000"/>
                    <a:lumOff val="5000"/>
                  </a:schemeClr>
                </a:solidFill>
                <a:latin typeface="Georgia" panose="02040502050405020303" pitchFamily="18" charset="0"/>
                <a:cs typeface="Mongolian Baiti" panose="03000500000000000000" pitchFamily="66" charset="0"/>
              </a:rPr>
              <a:t>Réalisation des </a:t>
            </a:r>
            <a:r>
              <a:rPr lang="fr-FR" sz="2400" u="sng" dirty="0">
                <a:solidFill>
                  <a:schemeClr val="tx1">
                    <a:lumMod val="95000"/>
                    <a:lumOff val="5000"/>
                  </a:schemeClr>
                </a:solidFill>
                <a:latin typeface="Georgia" panose="02040502050405020303" pitchFamily="18" charset="0"/>
                <a:cs typeface="Mongolian Baiti" panose="03000500000000000000" pitchFamily="66" charset="0"/>
              </a:rPr>
              <a:t>actions de sensibilisation </a:t>
            </a:r>
            <a:r>
              <a:rPr lang="fr-FR" sz="2400" dirty="0">
                <a:solidFill>
                  <a:schemeClr val="tx1">
                    <a:lumMod val="95000"/>
                    <a:lumOff val="5000"/>
                  </a:schemeClr>
                </a:solidFill>
                <a:latin typeface="Georgia" panose="02040502050405020303" pitchFamily="18" charset="0"/>
                <a:cs typeface="Mongolian Baiti" panose="03000500000000000000" pitchFamily="66" charset="0"/>
              </a:rPr>
              <a:t>avec l’appui du CSFASM :</a:t>
            </a:r>
          </a:p>
          <a:p>
            <a:pPr marL="1257300" lvl="2" indent="-342900" eaLnBrk="0" fontAlgn="base" hangingPunct="0">
              <a:lnSpc>
                <a:spcPct val="114000"/>
              </a:lnSpc>
              <a:spcBef>
                <a:spcPts val="300"/>
              </a:spcBef>
              <a:spcAft>
                <a:spcPts val="300"/>
              </a:spcAft>
              <a:buFont typeface="Wingdings" panose="05000000000000000000" pitchFamily="2" charset="2"/>
              <a:buChar char="§"/>
            </a:pPr>
            <a:r>
              <a:rPr lang="fr-FR" sz="2000" dirty="0">
                <a:solidFill>
                  <a:schemeClr val="tx1">
                    <a:lumMod val="95000"/>
                    <a:lumOff val="5000"/>
                  </a:schemeClr>
                </a:solidFill>
                <a:latin typeface="Georgia" panose="02040502050405020303" pitchFamily="18" charset="0"/>
                <a:cs typeface="Mongolian Baiti" panose="03000500000000000000" pitchFamily="66" charset="0"/>
              </a:rPr>
              <a:t>Spots de sensibilisations à travers les médias ;</a:t>
            </a:r>
          </a:p>
          <a:p>
            <a:pPr marL="1257300" lvl="2" indent="-342900" eaLnBrk="0" fontAlgn="base" hangingPunct="0">
              <a:lnSpc>
                <a:spcPct val="114000"/>
              </a:lnSpc>
              <a:spcBef>
                <a:spcPts val="300"/>
              </a:spcBef>
              <a:spcAft>
                <a:spcPts val="300"/>
              </a:spcAft>
              <a:buFont typeface="Wingdings" panose="05000000000000000000" pitchFamily="2" charset="2"/>
              <a:buChar char="§"/>
            </a:pPr>
            <a:r>
              <a:rPr lang="fr-FR" sz="2000" dirty="0">
                <a:solidFill>
                  <a:schemeClr val="tx1">
                    <a:lumMod val="95000"/>
                    <a:lumOff val="5000"/>
                  </a:schemeClr>
                </a:solidFill>
                <a:latin typeface="Georgia" panose="02040502050405020303" pitchFamily="18" charset="0"/>
                <a:cs typeface="Mongolian Baiti" panose="03000500000000000000" pitchFamily="66" charset="0"/>
              </a:rPr>
              <a:t>Sessions périodiques de sensibilisations </a:t>
            </a:r>
            <a:r>
              <a:rPr lang="fr-FR" sz="2000" dirty="0" err="1">
                <a:solidFill>
                  <a:schemeClr val="tx1">
                    <a:lumMod val="95000"/>
                    <a:lumOff val="5000"/>
                  </a:schemeClr>
                </a:solidFill>
                <a:latin typeface="Georgia" panose="02040502050405020303" pitchFamily="18" charset="0"/>
                <a:cs typeface="Mongolian Baiti" panose="03000500000000000000" pitchFamily="66" charset="0"/>
              </a:rPr>
              <a:t>délocaliséss</a:t>
            </a:r>
            <a:r>
              <a:rPr lang="fr-FR" sz="2000" dirty="0">
                <a:solidFill>
                  <a:schemeClr val="tx1">
                    <a:lumMod val="95000"/>
                    <a:lumOff val="5000"/>
                  </a:schemeClr>
                </a:solidFill>
                <a:latin typeface="Georgia" panose="02040502050405020303" pitchFamily="18" charset="0"/>
                <a:cs typeface="Mongolian Baiti" panose="03000500000000000000" pitchFamily="66" charset="0"/>
              </a:rPr>
              <a:t> ;</a:t>
            </a:r>
          </a:p>
          <a:p>
            <a:pPr marL="1257300" lvl="2" indent="-342900" eaLnBrk="0" fontAlgn="base" hangingPunct="0">
              <a:lnSpc>
                <a:spcPct val="114000"/>
              </a:lnSpc>
              <a:spcBef>
                <a:spcPts val="300"/>
              </a:spcBef>
              <a:spcAft>
                <a:spcPts val="300"/>
              </a:spcAft>
              <a:buFont typeface="Wingdings" panose="05000000000000000000" pitchFamily="2" charset="2"/>
              <a:buChar char="§"/>
            </a:pPr>
            <a:r>
              <a:rPr lang="fr-FR" sz="2000" dirty="0">
                <a:solidFill>
                  <a:schemeClr val="tx1">
                    <a:lumMod val="95000"/>
                    <a:lumOff val="5000"/>
                  </a:schemeClr>
                </a:solidFill>
                <a:latin typeface="Georgia" panose="02040502050405020303" pitchFamily="18" charset="0"/>
                <a:cs typeface="Mongolian Baiti" panose="03000500000000000000" pitchFamily="66" charset="0"/>
              </a:rPr>
              <a:t>Identification et fermeture des structures illégales ; etc.</a:t>
            </a:r>
          </a:p>
        </p:txBody>
      </p:sp>
      <p:sp>
        <p:nvSpPr>
          <p:cNvPr id="4" name="Titre 1">
            <a:extLst>
              <a:ext uri="{FF2B5EF4-FFF2-40B4-BE49-F238E27FC236}">
                <a16:creationId xmlns:a16="http://schemas.microsoft.com/office/drawing/2014/main" id="{341C1C48-772E-382A-F374-FA102C386A3C}"/>
              </a:ext>
            </a:extLst>
          </p:cNvPr>
          <p:cNvSpPr txBox="1">
            <a:spLocks/>
          </p:cNvSpPr>
          <p:nvPr/>
        </p:nvSpPr>
        <p:spPr>
          <a:xfrm>
            <a:off x="883824" y="322980"/>
            <a:ext cx="10375593" cy="67130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solidFill>
                  <a:srgbClr val="7030A0"/>
                </a:solidFill>
                <a:latin typeface="Georgia" panose="02040502050405020303" pitchFamily="18" charset="0"/>
              </a:rPr>
              <a:t>Point sur l’assainissement du secteur</a:t>
            </a:r>
            <a:r>
              <a:rPr lang="fr-FR" sz="2200" dirty="0">
                <a:solidFill>
                  <a:srgbClr val="7030A0"/>
                </a:solidFill>
                <a:latin typeface="Georgia" panose="02040502050405020303" pitchFamily="18" charset="0"/>
              </a:rPr>
              <a:t> (surveillance du secteur informel)</a:t>
            </a:r>
            <a:endParaRPr lang="fr-BJ" sz="2800" dirty="0">
              <a:solidFill>
                <a:srgbClr val="7030A0"/>
              </a:solidFill>
              <a:latin typeface="Georgia" panose="02040502050405020303" pitchFamily="18" charset="0"/>
            </a:endParaRPr>
          </a:p>
        </p:txBody>
      </p:sp>
      <p:sp>
        <p:nvSpPr>
          <p:cNvPr id="5" name="Espace réservé du numéro de diapositive 4">
            <a:extLst>
              <a:ext uri="{FF2B5EF4-FFF2-40B4-BE49-F238E27FC236}">
                <a16:creationId xmlns:a16="http://schemas.microsoft.com/office/drawing/2014/main" id="{C3A473E0-CB6A-0815-B59E-5B8EF33C4A6E}"/>
              </a:ext>
            </a:extLst>
          </p:cNvPr>
          <p:cNvSpPr>
            <a:spLocks noGrp="1"/>
          </p:cNvSpPr>
          <p:nvPr>
            <p:ph type="sldNum" sz="quarter" idx="12"/>
          </p:nvPr>
        </p:nvSpPr>
        <p:spPr/>
        <p:txBody>
          <a:bodyPr/>
          <a:lstStyle/>
          <a:p>
            <a:fld id="{A83B0E56-5429-400E-B301-A26BDFBFDE48}" type="slidenum">
              <a:rPr lang="fr-BJ" smtClean="0"/>
              <a:t>14</a:t>
            </a:fld>
            <a:endParaRPr lang="fr-BJ"/>
          </a:p>
        </p:txBody>
      </p:sp>
      <p:pic>
        <p:nvPicPr>
          <p:cNvPr id="7" name="Image 6">
            <a:extLst>
              <a:ext uri="{FF2B5EF4-FFF2-40B4-BE49-F238E27FC236}">
                <a16:creationId xmlns:a16="http://schemas.microsoft.com/office/drawing/2014/main" id="{2220D9B9-1ED2-CC2A-9ECA-C1B384BAC888}"/>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cxnSp>
        <p:nvCxnSpPr>
          <p:cNvPr id="8" name="Connecteur droit avec flèche 7">
            <a:extLst>
              <a:ext uri="{FF2B5EF4-FFF2-40B4-BE49-F238E27FC236}">
                <a16:creationId xmlns:a16="http://schemas.microsoft.com/office/drawing/2014/main" id="{DE3833C4-1DFD-4FC6-7909-64BEAE04BB09}"/>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8119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E74135-1158-365D-F699-8D6910CBF45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8185046A-0CFC-F8FF-671B-62615F4D6008}"/>
              </a:ext>
            </a:extLst>
          </p:cNvPr>
          <p:cNvSpPr/>
          <p:nvPr/>
        </p:nvSpPr>
        <p:spPr>
          <a:xfrm>
            <a:off x="738368" y="1271485"/>
            <a:ext cx="11317258" cy="540421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r>
              <a:rPr lang="fr-FR" sz="2400" dirty="0">
                <a:solidFill>
                  <a:schemeClr val="tx1">
                    <a:lumMod val="95000"/>
                    <a:lumOff val="5000"/>
                  </a:schemeClr>
                </a:solidFill>
                <a:latin typeface="Georgia" panose="02040502050405020303" pitchFamily="18" charset="0"/>
                <a:cs typeface="Mongolian Baiti" panose="03000500000000000000" pitchFamily="66" charset="0"/>
              </a:rPr>
              <a:t>Réalisation d’un second recensement en </a:t>
            </a:r>
            <a:r>
              <a:rPr lang="fr-FR" sz="2400" b="1" dirty="0">
                <a:solidFill>
                  <a:schemeClr val="tx1">
                    <a:lumMod val="95000"/>
                    <a:lumOff val="5000"/>
                  </a:schemeClr>
                </a:solidFill>
                <a:latin typeface="Georgia" panose="02040502050405020303" pitchFamily="18" charset="0"/>
                <a:cs typeface="Mongolian Baiti" panose="03000500000000000000" pitchFamily="66" charset="0"/>
              </a:rPr>
              <a:t>2019</a:t>
            </a:r>
            <a:r>
              <a:rPr lang="fr-FR" sz="2400" dirty="0">
                <a:solidFill>
                  <a:schemeClr val="tx1">
                    <a:lumMod val="95000"/>
                    <a:lumOff val="5000"/>
                  </a:schemeClr>
                </a:solidFill>
                <a:latin typeface="Georgia" panose="02040502050405020303" pitchFamily="18" charset="0"/>
                <a:cs typeface="Mongolian Baiti" panose="03000500000000000000" pitchFamily="66" charset="0"/>
              </a:rPr>
              <a:t> :</a:t>
            </a:r>
          </a:p>
          <a:p>
            <a:pPr marL="800100" lvl="1" indent="-342900" eaLnBrk="0" fontAlgn="base" hangingPunct="0">
              <a:lnSpc>
                <a:spcPct val="114000"/>
              </a:lnSpc>
              <a:spcBef>
                <a:spcPts val="300"/>
              </a:spcBef>
              <a:spcAft>
                <a:spcPts val="300"/>
              </a:spcAft>
              <a:buFont typeface="Wingdings" panose="05000000000000000000" pitchFamily="2" charset="2"/>
              <a:buChar char="ü"/>
            </a:pPr>
            <a:r>
              <a:rPr lang="fr-FR" sz="2400" dirty="0">
                <a:solidFill>
                  <a:schemeClr val="tx1">
                    <a:lumMod val="95000"/>
                    <a:lumOff val="5000"/>
                  </a:schemeClr>
                </a:solidFill>
                <a:latin typeface="Georgia" panose="02040502050405020303" pitchFamily="18" charset="0"/>
                <a:cs typeface="Mongolian Baiti" panose="03000500000000000000" pitchFamily="66" charset="0"/>
              </a:rPr>
              <a:t>Dénombrement de seulement </a:t>
            </a:r>
            <a:r>
              <a:rPr lang="fr-FR" sz="2400" b="1" dirty="0">
                <a:solidFill>
                  <a:srgbClr val="C00000"/>
                </a:solidFill>
                <a:latin typeface="Georgia" panose="02040502050405020303" pitchFamily="18" charset="0"/>
                <a:cs typeface="Mongolian Baiti" panose="03000500000000000000" pitchFamily="66" charset="0"/>
              </a:rPr>
              <a:t>38 structures illégales</a:t>
            </a:r>
            <a:r>
              <a:rPr lang="fr-FR" sz="2400" dirty="0">
                <a:solidFill>
                  <a:schemeClr val="tx1">
                    <a:lumMod val="95000"/>
                    <a:lumOff val="5000"/>
                  </a:schemeClr>
                </a:solidFill>
                <a:latin typeface="Georgia" panose="02040502050405020303" pitchFamily="18" charset="0"/>
                <a:cs typeface="Mongolian Baiti" panose="03000500000000000000" pitchFamily="66" charset="0"/>
              </a:rPr>
              <a:t> ;</a:t>
            </a:r>
          </a:p>
          <a:p>
            <a:pPr marL="800100" lvl="1" indent="-342900" eaLnBrk="0" fontAlgn="base" hangingPunct="0">
              <a:lnSpc>
                <a:spcPct val="114000"/>
              </a:lnSpc>
              <a:spcBef>
                <a:spcPts val="300"/>
              </a:spcBef>
              <a:spcAft>
                <a:spcPts val="300"/>
              </a:spcAft>
              <a:buFont typeface="Wingdings" panose="05000000000000000000" pitchFamily="2" charset="2"/>
              <a:buChar char="ü"/>
            </a:pPr>
            <a:endParaRPr lang="fr-FR" sz="2400" dirty="0">
              <a:solidFill>
                <a:schemeClr val="tx1">
                  <a:lumMod val="95000"/>
                  <a:lumOff val="5000"/>
                </a:schemeClr>
              </a:solidFill>
              <a:latin typeface="Georgia" panose="02040502050405020303" pitchFamily="18" charset="0"/>
              <a:cs typeface="Mongolian Baiti" panose="03000500000000000000" pitchFamily="66" charset="0"/>
            </a:endParaRPr>
          </a:p>
          <a:p>
            <a:pPr marL="342900" indent="-342900" eaLnBrk="0" fontAlgn="base" hangingPunct="0">
              <a:lnSpc>
                <a:spcPct val="114000"/>
              </a:lnSpc>
              <a:spcBef>
                <a:spcPts val="300"/>
              </a:spcBef>
              <a:spcAft>
                <a:spcPts val="300"/>
              </a:spcAft>
              <a:buFont typeface="Arial" panose="020B0604020202020204" pitchFamily="34" charset="0"/>
              <a:buChar char="•"/>
            </a:pPr>
            <a:r>
              <a:rPr lang="fr-FR" sz="2400" dirty="0">
                <a:solidFill>
                  <a:schemeClr val="tx1">
                    <a:lumMod val="95000"/>
                    <a:lumOff val="5000"/>
                  </a:schemeClr>
                </a:solidFill>
                <a:latin typeface="Georgia" panose="02040502050405020303" pitchFamily="18" charset="0"/>
                <a:cs typeface="Mongolian Baiti" panose="03000500000000000000" pitchFamily="66" charset="0"/>
              </a:rPr>
              <a:t>Toutefois, à partir de 2020, il y a eu la </a:t>
            </a:r>
            <a:r>
              <a:rPr lang="fr-FR" sz="2400" b="1" dirty="0">
                <a:solidFill>
                  <a:schemeClr val="tx1">
                    <a:lumMod val="95000"/>
                    <a:lumOff val="5000"/>
                  </a:schemeClr>
                </a:solidFill>
                <a:latin typeface="Georgia" panose="02040502050405020303" pitchFamily="18" charset="0"/>
                <a:cs typeface="Mongolian Baiti" panose="03000500000000000000" pitchFamily="66" charset="0"/>
              </a:rPr>
              <a:t>recrudescence de nouveaux mécanismes de spoliation </a:t>
            </a:r>
            <a:r>
              <a:rPr lang="fr-FR" sz="2400" dirty="0">
                <a:solidFill>
                  <a:schemeClr val="tx1">
                    <a:lumMod val="95000"/>
                    <a:lumOff val="5000"/>
                  </a:schemeClr>
                </a:solidFill>
                <a:latin typeface="Georgia" panose="02040502050405020303" pitchFamily="18" charset="0"/>
                <a:cs typeface="Mongolian Baiti" panose="03000500000000000000" pitchFamily="66" charset="0"/>
              </a:rPr>
              <a:t>(</a:t>
            </a:r>
            <a:r>
              <a:rPr lang="fr-FR" sz="2000" dirty="0">
                <a:solidFill>
                  <a:srgbClr val="C00000"/>
                </a:solidFill>
                <a:latin typeface="Georgia" panose="02040502050405020303" pitchFamily="18" charset="0"/>
                <a:cs typeface="Mongolian Baiti" panose="03000500000000000000" pitchFamily="66" charset="0"/>
              </a:rPr>
              <a:t>nouvelles formes de pratiques avec l’utilisation des TIC</a:t>
            </a:r>
            <a:r>
              <a:rPr lang="fr-FR" sz="2400" dirty="0">
                <a:solidFill>
                  <a:schemeClr val="tx1">
                    <a:lumMod val="95000"/>
                    <a:lumOff val="5000"/>
                  </a:schemeClr>
                </a:solidFill>
                <a:latin typeface="Georgia" panose="02040502050405020303" pitchFamily="18" charset="0"/>
                <a:cs typeface="Mongolian Baiti" panose="03000500000000000000" pitchFamily="66" charset="0"/>
              </a:rPr>
              <a:t>) :</a:t>
            </a:r>
          </a:p>
          <a:p>
            <a:pPr marL="800100" lvl="1" indent="-342900" eaLnBrk="0" fontAlgn="base" hangingPunct="0">
              <a:lnSpc>
                <a:spcPct val="114000"/>
              </a:lnSpc>
              <a:spcBef>
                <a:spcPts val="300"/>
              </a:spcBef>
              <a:spcAft>
                <a:spcPts val="300"/>
              </a:spcAft>
              <a:buFont typeface="Arial" panose="020B0604020202020204" pitchFamily="34" charset="0"/>
              <a:buChar char="•"/>
            </a:pPr>
            <a:r>
              <a:rPr lang="fr-FR" sz="2400" dirty="0">
                <a:solidFill>
                  <a:schemeClr val="tx1">
                    <a:lumMod val="95000"/>
                    <a:lumOff val="5000"/>
                  </a:schemeClr>
                </a:solidFill>
                <a:latin typeface="Georgia" panose="02040502050405020303" pitchFamily="18" charset="0"/>
                <a:cs typeface="Mongolian Baiti" panose="03000500000000000000" pitchFamily="66" charset="0"/>
              </a:rPr>
              <a:t>Placement en ligne, cryptomonnaie, marketing réseau, e-commerce, ADOGBÈ, etc.</a:t>
            </a:r>
          </a:p>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endParaRPr lang="fr-FR" sz="2400" dirty="0">
              <a:solidFill>
                <a:schemeClr val="tx1">
                  <a:lumMod val="95000"/>
                  <a:lumOff val="5000"/>
                </a:schemeClr>
              </a:solidFill>
              <a:latin typeface="Georgia" panose="02040502050405020303" pitchFamily="18" charset="0"/>
              <a:cs typeface="Mongolian Baiti" panose="03000500000000000000" pitchFamily="66" charset="0"/>
            </a:endParaRPr>
          </a:p>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r>
              <a:rPr lang="fr-FR" sz="2400" dirty="0">
                <a:solidFill>
                  <a:schemeClr val="tx1">
                    <a:lumMod val="95000"/>
                    <a:lumOff val="5000"/>
                  </a:schemeClr>
                </a:solidFill>
                <a:latin typeface="Georgia" panose="02040502050405020303" pitchFamily="18" charset="0"/>
                <a:cs typeface="Mongolian Baiti" panose="03000500000000000000" pitchFamily="66" charset="0"/>
              </a:rPr>
              <a:t>Elaboration d’un nouveau </a:t>
            </a:r>
            <a:r>
              <a:rPr lang="fr-FR" sz="2400" b="1" dirty="0">
                <a:solidFill>
                  <a:schemeClr val="accent5">
                    <a:lumMod val="50000"/>
                  </a:schemeClr>
                </a:solidFill>
                <a:latin typeface="Georgia" panose="02040502050405020303" pitchFamily="18" charset="0"/>
                <a:cs typeface="Mongolian Baiti" panose="03000500000000000000" pitchFamily="66" charset="0"/>
              </a:rPr>
              <a:t>plan d’assainissement en 2023 </a:t>
            </a:r>
            <a:r>
              <a:rPr lang="fr-FR" sz="2400" dirty="0">
                <a:solidFill>
                  <a:schemeClr val="tx1">
                    <a:lumMod val="95000"/>
                    <a:lumOff val="5000"/>
                  </a:schemeClr>
                </a:solidFill>
                <a:latin typeface="Georgia" panose="02040502050405020303" pitchFamily="18" charset="0"/>
                <a:cs typeface="Mongolian Baiti" panose="03000500000000000000" pitchFamily="66" charset="0"/>
              </a:rPr>
              <a:t>intégrant les stratégies de lutte contre ces nouvelles pratiques ;</a:t>
            </a:r>
          </a:p>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r>
              <a:rPr lang="fr-FR" sz="2400" dirty="0">
                <a:solidFill>
                  <a:schemeClr val="tx1">
                    <a:lumMod val="95000"/>
                    <a:lumOff val="5000"/>
                  </a:schemeClr>
                </a:solidFill>
                <a:latin typeface="Georgia" panose="02040502050405020303" pitchFamily="18" charset="0"/>
                <a:cs typeface="Mongolian Baiti" panose="03000500000000000000" pitchFamily="66" charset="0"/>
              </a:rPr>
              <a:t>La création du réseau des maires en 2023 et la poursuite des actions de sensibilisations ; etc.</a:t>
            </a:r>
            <a:br>
              <a:rPr lang="fr-FR" sz="2400" dirty="0">
                <a:solidFill>
                  <a:schemeClr val="tx1">
                    <a:lumMod val="95000"/>
                    <a:lumOff val="5000"/>
                  </a:schemeClr>
                </a:solidFill>
                <a:latin typeface="Georgia" panose="02040502050405020303" pitchFamily="18" charset="0"/>
                <a:cs typeface="Mongolian Baiti" panose="03000500000000000000" pitchFamily="66" charset="0"/>
              </a:rPr>
            </a:br>
            <a:endParaRPr lang="fr-BJ" altLang="fr-BJ" sz="2400" dirty="0">
              <a:solidFill>
                <a:schemeClr val="tx1">
                  <a:lumMod val="95000"/>
                  <a:lumOff val="5000"/>
                </a:schemeClr>
              </a:solidFill>
              <a:latin typeface="Georgia" panose="02040502050405020303" pitchFamily="18" charset="0"/>
              <a:cs typeface="Mongolian Baiti" panose="03000500000000000000" pitchFamily="66" charset="0"/>
            </a:endParaRPr>
          </a:p>
        </p:txBody>
      </p:sp>
      <p:sp>
        <p:nvSpPr>
          <p:cNvPr id="4" name="Titre 1">
            <a:extLst>
              <a:ext uri="{FF2B5EF4-FFF2-40B4-BE49-F238E27FC236}">
                <a16:creationId xmlns:a16="http://schemas.microsoft.com/office/drawing/2014/main" id="{86A920B9-F25A-AAE1-E860-92F17777DD29}"/>
              </a:ext>
            </a:extLst>
          </p:cNvPr>
          <p:cNvSpPr txBox="1">
            <a:spLocks/>
          </p:cNvSpPr>
          <p:nvPr/>
        </p:nvSpPr>
        <p:spPr>
          <a:xfrm>
            <a:off x="883824" y="322980"/>
            <a:ext cx="11038545" cy="67130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solidFill>
                  <a:srgbClr val="7030A0"/>
                </a:solidFill>
                <a:latin typeface="Georgia" panose="02040502050405020303" pitchFamily="18" charset="0"/>
              </a:rPr>
              <a:t>Point sur l’assainissement du secteur</a:t>
            </a:r>
            <a:r>
              <a:rPr lang="fr-FR" sz="2200" dirty="0">
                <a:solidFill>
                  <a:srgbClr val="7030A0"/>
                </a:solidFill>
                <a:latin typeface="Georgia" panose="02040502050405020303" pitchFamily="18" charset="0"/>
              </a:rPr>
              <a:t> (surveillance du secteur informel -</a:t>
            </a:r>
            <a:r>
              <a:rPr lang="fr-FR" sz="1700" dirty="0">
                <a:latin typeface="Georgia" panose="02040502050405020303" pitchFamily="18" charset="0"/>
              </a:rPr>
              <a:t>suite</a:t>
            </a:r>
            <a:r>
              <a:rPr lang="fr-FR" sz="2200" dirty="0">
                <a:solidFill>
                  <a:srgbClr val="7030A0"/>
                </a:solidFill>
                <a:latin typeface="Georgia" panose="02040502050405020303" pitchFamily="18" charset="0"/>
              </a:rPr>
              <a:t>)</a:t>
            </a:r>
            <a:endParaRPr lang="fr-BJ" sz="2800" dirty="0">
              <a:solidFill>
                <a:srgbClr val="7030A0"/>
              </a:solidFill>
              <a:latin typeface="Georgia" panose="02040502050405020303" pitchFamily="18" charset="0"/>
            </a:endParaRPr>
          </a:p>
        </p:txBody>
      </p:sp>
      <p:sp>
        <p:nvSpPr>
          <p:cNvPr id="5" name="Espace réservé du numéro de diapositive 4">
            <a:extLst>
              <a:ext uri="{FF2B5EF4-FFF2-40B4-BE49-F238E27FC236}">
                <a16:creationId xmlns:a16="http://schemas.microsoft.com/office/drawing/2014/main" id="{3EF76097-0050-737A-0D79-E176C46528DB}"/>
              </a:ext>
            </a:extLst>
          </p:cNvPr>
          <p:cNvSpPr>
            <a:spLocks noGrp="1"/>
          </p:cNvSpPr>
          <p:nvPr>
            <p:ph type="sldNum" sz="quarter" idx="12"/>
          </p:nvPr>
        </p:nvSpPr>
        <p:spPr/>
        <p:txBody>
          <a:bodyPr/>
          <a:lstStyle/>
          <a:p>
            <a:fld id="{A83B0E56-5429-400E-B301-A26BDFBFDE48}" type="slidenum">
              <a:rPr lang="fr-BJ" smtClean="0"/>
              <a:t>15</a:t>
            </a:fld>
            <a:endParaRPr lang="fr-BJ"/>
          </a:p>
        </p:txBody>
      </p:sp>
      <p:pic>
        <p:nvPicPr>
          <p:cNvPr id="7" name="Image 6">
            <a:extLst>
              <a:ext uri="{FF2B5EF4-FFF2-40B4-BE49-F238E27FC236}">
                <a16:creationId xmlns:a16="http://schemas.microsoft.com/office/drawing/2014/main" id="{9830F906-2F82-7304-847A-1597999C26AE}"/>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cxnSp>
        <p:nvCxnSpPr>
          <p:cNvPr id="8" name="Connecteur droit avec flèche 7">
            <a:extLst>
              <a:ext uri="{FF2B5EF4-FFF2-40B4-BE49-F238E27FC236}">
                <a16:creationId xmlns:a16="http://schemas.microsoft.com/office/drawing/2014/main" id="{89DD61C9-CE8F-2DC0-C11A-17EFE224FDB5}"/>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9019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561E9A-0785-2E4B-1E9B-6114F9273FA9}"/>
            </a:ext>
          </a:extLst>
        </p:cNvPr>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6109EE86-442E-4A33-E575-B2444CFFE67B}"/>
              </a:ext>
            </a:extLst>
          </p:cNvPr>
          <p:cNvSpPr/>
          <p:nvPr/>
        </p:nvSpPr>
        <p:spPr>
          <a:xfrm>
            <a:off x="6057652" y="3519912"/>
            <a:ext cx="5908709" cy="2956339"/>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lnSpc>
                <a:spcPct val="125000"/>
              </a:lnSpc>
              <a:buFont typeface="Arial" panose="020B0604020202020204" pitchFamily="34" charset="0"/>
              <a:buChar char="•"/>
            </a:pPr>
            <a:r>
              <a:rPr lang="fr-FR" sz="1400" dirty="0">
                <a:solidFill>
                  <a:schemeClr val="tx1"/>
                </a:solidFill>
                <a:latin typeface="Georgia" panose="02040502050405020303" pitchFamily="18" charset="0"/>
              </a:rPr>
              <a:t>Au cours de la période, </a:t>
            </a:r>
            <a:r>
              <a:rPr lang="fr-FR" sz="1400" dirty="0">
                <a:solidFill>
                  <a:srgbClr val="C00000"/>
                </a:solidFill>
                <a:latin typeface="Georgia" panose="02040502050405020303" pitchFamily="18" charset="0"/>
              </a:rPr>
              <a:t>le nombre de SFD liquidés est de </a:t>
            </a:r>
            <a:r>
              <a:rPr lang="fr-FR" sz="1400" b="1" dirty="0">
                <a:solidFill>
                  <a:srgbClr val="C00000"/>
                </a:solidFill>
                <a:latin typeface="Georgia" panose="02040502050405020303" pitchFamily="18" charset="0"/>
              </a:rPr>
              <a:t>dix-neuf (19) </a:t>
            </a:r>
            <a:r>
              <a:rPr lang="fr-FR" sz="1400" dirty="0">
                <a:solidFill>
                  <a:srgbClr val="C00000"/>
                </a:solidFill>
                <a:latin typeface="Georgia" panose="02040502050405020303" pitchFamily="18" charset="0"/>
              </a:rPr>
              <a:t>et </a:t>
            </a:r>
            <a:r>
              <a:rPr lang="fr-FR" sz="1400" b="1" dirty="0">
                <a:solidFill>
                  <a:srgbClr val="C00000"/>
                </a:solidFill>
                <a:latin typeface="Georgia" panose="02040502050405020303" pitchFamily="18" charset="0"/>
              </a:rPr>
              <a:t>actuellement neuf (09) sont encours de liquidation.</a:t>
            </a:r>
          </a:p>
          <a:p>
            <a:pPr marL="285750" indent="-285750" algn="just">
              <a:lnSpc>
                <a:spcPct val="125000"/>
              </a:lnSpc>
              <a:buFont typeface="Arial" panose="020B0604020202020204" pitchFamily="34" charset="0"/>
              <a:buChar char="•"/>
            </a:pPr>
            <a:endParaRPr lang="fr-FR" sz="400" dirty="0">
              <a:solidFill>
                <a:schemeClr val="tx1"/>
              </a:solidFill>
              <a:latin typeface="Georgia" panose="02040502050405020303" pitchFamily="18" charset="0"/>
            </a:endParaRPr>
          </a:p>
          <a:p>
            <a:pPr marL="285750" indent="-285750" algn="just">
              <a:lnSpc>
                <a:spcPct val="125000"/>
              </a:lnSpc>
              <a:buFont typeface="Arial" panose="020B0604020202020204" pitchFamily="34" charset="0"/>
              <a:buChar char="•"/>
            </a:pPr>
            <a:r>
              <a:rPr lang="fr-FR" sz="1400" dirty="0">
                <a:solidFill>
                  <a:schemeClr val="tx1"/>
                </a:solidFill>
                <a:latin typeface="Georgia" panose="02040502050405020303" pitchFamily="18" charset="0"/>
              </a:rPr>
              <a:t>Le nombre de SFD mis sous AP a considérablement augmenté après 2017 </a:t>
            </a:r>
            <a:r>
              <a:rPr lang="fr-FR" sz="1400" dirty="0">
                <a:solidFill>
                  <a:schemeClr val="accent5">
                    <a:lumMod val="50000"/>
                  </a:schemeClr>
                </a:solidFill>
                <a:latin typeface="Georgia" panose="02040502050405020303" pitchFamily="18" charset="0"/>
              </a:rPr>
              <a:t>et quatre (04) y sont actuellement</a:t>
            </a:r>
            <a:r>
              <a:rPr lang="fr-FR" sz="1400" dirty="0">
                <a:solidFill>
                  <a:schemeClr val="tx1"/>
                </a:solidFill>
                <a:latin typeface="Georgia" panose="02040502050405020303" pitchFamily="18" charset="0"/>
              </a:rPr>
              <a:t>.</a:t>
            </a:r>
          </a:p>
          <a:p>
            <a:pPr marL="285750" indent="-285750" algn="just">
              <a:lnSpc>
                <a:spcPct val="125000"/>
              </a:lnSpc>
              <a:buFont typeface="Arial" panose="020B0604020202020204" pitchFamily="34" charset="0"/>
              <a:buChar char="•"/>
            </a:pPr>
            <a:endParaRPr lang="fr-FR" sz="800" dirty="0">
              <a:solidFill>
                <a:schemeClr val="tx1"/>
              </a:solidFill>
              <a:latin typeface="Georgia" panose="02040502050405020303" pitchFamily="18" charset="0"/>
            </a:endParaRPr>
          </a:p>
          <a:p>
            <a:pPr marL="285750" indent="-285750" algn="just">
              <a:lnSpc>
                <a:spcPct val="125000"/>
              </a:lnSpc>
              <a:buFont typeface="Arial" panose="020B0604020202020204" pitchFamily="34" charset="0"/>
              <a:buChar char="•"/>
            </a:pPr>
            <a:r>
              <a:rPr lang="fr-FR" sz="1400" dirty="0">
                <a:solidFill>
                  <a:schemeClr val="tx1"/>
                </a:solidFill>
                <a:latin typeface="Georgia" panose="02040502050405020303" pitchFamily="18" charset="0"/>
              </a:rPr>
              <a:t>Le nombre de SFD sous surveillance rapprochée s’est accentué entre 2022 et 2023. </a:t>
            </a:r>
          </a:p>
          <a:p>
            <a:pPr marL="285750" indent="-285750" algn="just">
              <a:lnSpc>
                <a:spcPct val="125000"/>
              </a:lnSpc>
              <a:buFont typeface="Arial" panose="020B0604020202020204" pitchFamily="34" charset="0"/>
              <a:buChar char="•"/>
            </a:pPr>
            <a:endParaRPr lang="fr-FR" sz="1400" dirty="0">
              <a:solidFill>
                <a:schemeClr val="tx1"/>
              </a:solidFill>
              <a:latin typeface="Georgia" panose="02040502050405020303" pitchFamily="18" charset="0"/>
            </a:endParaRPr>
          </a:p>
          <a:p>
            <a:pPr marL="285750" indent="-285750" algn="just">
              <a:lnSpc>
                <a:spcPct val="125000"/>
              </a:lnSpc>
              <a:buFont typeface="Arial" panose="020B0604020202020204" pitchFamily="34" charset="0"/>
              <a:buChar char="•"/>
            </a:pPr>
            <a:r>
              <a:rPr lang="fr-FR" sz="1400" dirty="0">
                <a:solidFill>
                  <a:schemeClr val="tx1"/>
                </a:solidFill>
                <a:latin typeface="Georgia" panose="02040502050405020303" pitchFamily="18" charset="0"/>
              </a:rPr>
              <a:t>Tout ceci traduit de plus en plus une mauvaise gouvernance au sein des institutions et un risque de fragilité du secteur.</a:t>
            </a:r>
          </a:p>
        </p:txBody>
      </p:sp>
      <p:sp>
        <p:nvSpPr>
          <p:cNvPr id="4" name="Titre 1">
            <a:extLst>
              <a:ext uri="{FF2B5EF4-FFF2-40B4-BE49-F238E27FC236}">
                <a16:creationId xmlns:a16="http://schemas.microsoft.com/office/drawing/2014/main" id="{25E7A7FB-670F-83A9-962F-13D6C2395FD4}"/>
              </a:ext>
            </a:extLst>
          </p:cNvPr>
          <p:cNvSpPr txBox="1">
            <a:spLocks/>
          </p:cNvSpPr>
          <p:nvPr/>
        </p:nvSpPr>
        <p:spPr>
          <a:xfrm>
            <a:off x="883824" y="322980"/>
            <a:ext cx="10889076" cy="671305"/>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solidFill>
                  <a:srgbClr val="7030A0"/>
                </a:solidFill>
                <a:latin typeface="Georgia" panose="02040502050405020303" pitchFamily="18" charset="0"/>
              </a:rPr>
              <a:t>Point sur la supervision du secteur formel de la microfinance</a:t>
            </a:r>
            <a:endParaRPr lang="fr-BJ" sz="2800" b="1" dirty="0">
              <a:solidFill>
                <a:srgbClr val="7030A0"/>
              </a:solidFill>
              <a:latin typeface="Georgia" panose="02040502050405020303" pitchFamily="18" charset="0"/>
            </a:endParaRPr>
          </a:p>
        </p:txBody>
      </p:sp>
      <p:sp>
        <p:nvSpPr>
          <p:cNvPr id="5" name="Espace réservé du numéro de diapositive 4">
            <a:extLst>
              <a:ext uri="{FF2B5EF4-FFF2-40B4-BE49-F238E27FC236}">
                <a16:creationId xmlns:a16="http://schemas.microsoft.com/office/drawing/2014/main" id="{A2220664-8311-1582-117A-2F6A5D0D9256}"/>
              </a:ext>
            </a:extLst>
          </p:cNvPr>
          <p:cNvSpPr>
            <a:spLocks noGrp="1"/>
          </p:cNvSpPr>
          <p:nvPr>
            <p:ph type="sldNum" sz="quarter" idx="12"/>
          </p:nvPr>
        </p:nvSpPr>
        <p:spPr/>
        <p:txBody>
          <a:bodyPr/>
          <a:lstStyle/>
          <a:p>
            <a:fld id="{A83B0E56-5429-400E-B301-A26BDFBFDE48}" type="slidenum">
              <a:rPr lang="fr-BJ" smtClean="0"/>
              <a:t>16</a:t>
            </a:fld>
            <a:endParaRPr lang="fr-BJ"/>
          </a:p>
        </p:txBody>
      </p:sp>
      <p:pic>
        <p:nvPicPr>
          <p:cNvPr id="7" name="Image 6">
            <a:extLst>
              <a:ext uri="{FF2B5EF4-FFF2-40B4-BE49-F238E27FC236}">
                <a16:creationId xmlns:a16="http://schemas.microsoft.com/office/drawing/2014/main" id="{50F5BBD8-6E74-8AEB-C754-0BDFA3B3407E}"/>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cxnSp>
        <p:nvCxnSpPr>
          <p:cNvPr id="8" name="Connecteur droit avec flèche 7">
            <a:extLst>
              <a:ext uri="{FF2B5EF4-FFF2-40B4-BE49-F238E27FC236}">
                <a16:creationId xmlns:a16="http://schemas.microsoft.com/office/drawing/2014/main" id="{069315F8-6E24-F650-2E5B-A3F444E38A4A}"/>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 coins arrondis 1">
            <a:extLst>
              <a:ext uri="{FF2B5EF4-FFF2-40B4-BE49-F238E27FC236}">
                <a16:creationId xmlns:a16="http://schemas.microsoft.com/office/drawing/2014/main" id="{27AF5CD6-B58A-5FE2-5512-A0DB39BEDC67}"/>
              </a:ext>
            </a:extLst>
          </p:cNvPr>
          <p:cNvSpPr/>
          <p:nvPr/>
        </p:nvSpPr>
        <p:spPr>
          <a:xfrm>
            <a:off x="826293" y="994285"/>
            <a:ext cx="5564743" cy="52322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b="1" kern="100" dirty="0">
                <a:solidFill>
                  <a:srgbClr val="C00000"/>
                </a:solidFill>
                <a:latin typeface="Georgia" panose="02040502050405020303" pitchFamily="18" charset="0"/>
                <a:ea typeface="Calibri" panose="020F0502020204030204" pitchFamily="34" charset="0"/>
                <a:cs typeface="Times New Roman" panose="02020603050405020304" pitchFamily="18" charset="0"/>
              </a:rPr>
              <a:t>Evolution du nombre de SFD liquidés</a:t>
            </a:r>
            <a:endParaRPr lang="fr-BJ" b="1" kern="100" dirty="0">
              <a:solidFill>
                <a:srgbClr val="C00000"/>
              </a:solidFill>
              <a:latin typeface="Georgia" panose="02040502050405020303" pitchFamily="18" charset="0"/>
              <a:ea typeface="Calibri" panose="020F0502020204030204" pitchFamily="34" charset="0"/>
              <a:cs typeface="Times New Roman" panose="02020603050405020304" pitchFamily="18" charset="0"/>
            </a:endParaRPr>
          </a:p>
        </p:txBody>
      </p:sp>
      <p:graphicFrame>
        <p:nvGraphicFramePr>
          <p:cNvPr id="3" name="Graphique 2">
            <a:extLst>
              <a:ext uri="{FF2B5EF4-FFF2-40B4-BE49-F238E27FC236}">
                <a16:creationId xmlns:a16="http://schemas.microsoft.com/office/drawing/2014/main" id="{6EB28FE3-EBA1-3D3F-40F6-49BA351E774E}"/>
              </a:ext>
            </a:extLst>
          </p:cNvPr>
          <p:cNvGraphicFramePr>
            <a:graphicFrameLocks/>
          </p:cNvGraphicFramePr>
          <p:nvPr>
            <p:extLst>
              <p:ext uri="{D42A27DB-BD31-4B8C-83A1-F6EECF244321}">
                <p14:modId xmlns:p14="http://schemas.microsoft.com/office/powerpoint/2010/main" val="3202437306"/>
              </p:ext>
            </p:extLst>
          </p:nvPr>
        </p:nvGraphicFramePr>
        <p:xfrm>
          <a:off x="225639" y="1448202"/>
          <a:ext cx="5626521" cy="209055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 coins arrondis 5">
            <a:extLst>
              <a:ext uri="{FF2B5EF4-FFF2-40B4-BE49-F238E27FC236}">
                <a16:creationId xmlns:a16="http://schemas.microsoft.com/office/drawing/2014/main" id="{610EF160-EB98-32E8-F8C6-4356EB091A2F}"/>
              </a:ext>
            </a:extLst>
          </p:cNvPr>
          <p:cNvSpPr/>
          <p:nvPr/>
        </p:nvSpPr>
        <p:spPr>
          <a:xfrm>
            <a:off x="6391037" y="901164"/>
            <a:ext cx="5564742" cy="652202"/>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b="1" kern="100" dirty="0">
                <a:solidFill>
                  <a:srgbClr val="784379"/>
                </a:solidFill>
                <a:latin typeface="Georgia" panose="02040502050405020303" pitchFamily="18" charset="0"/>
                <a:ea typeface="Calibri" panose="020F0502020204030204" pitchFamily="34" charset="0"/>
                <a:cs typeface="Times New Roman" panose="02020603050405020304" pitchFamily="18" charset="0"/>
              </a:rPr>
              <a:t>Evolution du nombre de SFD mis sous AP</a:t>
            </a:r>
            <a:endParaRPr lang="fr-BJ" b="1" kern="100" dirty="0">
              <a:solidFill>
                <a:srgbClr val="784379"/>
              </a:solidFill>
              <a:latin typeface="Georgia" panose="02040502050405020303" pitchFamily="18" charset="0"/>
              <a:ea typeface="Calibri" panose="020F0502020204030204" pitchFamily="34" charset="0"/>
              <a:cs typeface="Times New Roman" panose="02020603050405020304" pitchFamily="18" charset="0"/>
            </a:endParaRPr>
          </a:p>
        </p:txBody>
      </p:sp>
      <p:graphicFrame>
        <p:nvGraphicFramePr>
          <p:cNvPr id="10" name="Espace réservé du contenu 3">
            <a:extLst>
              <a:ext uri="{FF2B5EF4-FFF2-40B4-BE49-F238E27FC236}">
                <a16:creationId xmlns:a16="http://schemas.microsoft.com/office/drawing/2014/main" id="{7F330A53-D20F-4B5D-8C72-CC37BBE59DD1}"/>
              </a:ext>
            </a:extLst>
          </p:cNvPr>
          <p:cNvGraphicFramePr>
            <a:graphicFrameLocks/>
          </p:cNvGraphicFramePr>
          <p:nvPr>
            <p:extLst>
              <p:ext uri="{D42A27DB-BD31-4B8C-83A1-F6EECF244321}">
                <p14:modId xmlns:p14="http://schemas.microsoft.com/office/powerpoint/2010/main" val="4047242051"/>
              </p:ext>
            </p:extLst>
          </p:nvPr>
        </p:nvGraphicFramePr>
        <p:xfrm>
          <a:off x="6391036" y="1202712"/>
          <a:ext cx="5564743" cy="23063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ctangle : coins arrondis 10">
            <a:extLst>
              <a:ext uri="{FF2B5EF4-FFF2-40B4-BE49-F238E27FC236}">
                <a16:creationId xmlns:a16="http://schemas.microsoft.com/office/drawing/2014/main" id="{D2C19B1B-350D-3467-3B2C-C17159A4EC87}"/>
              </a:ext>
            </a:extLst>
          </p:cNvPr>
          <p:cNvSpPr/>
          <p:nvPr/>
        </p:nvSpPr>
        <p:spPr>
          <a:xfrm>
            <a:off x="235742" y="3953903"/>
            <a:ext cx="4441766" cy="523220"/>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b="1" kern="100" dirty="0">
                <a:solidFill>
                  <a:schemeClr val="accent1">
                    <a:lumMod val="75000"/>
                  </a:schemeClr>
                </a:solidFill>
                <a:latin typeface="Georgia" panose="02040502050405020303" pitchFamily="18" charset="0"/>
                <a:ea typeface="Calibri" panose="020F0502020204030204" pitchFamily="34" charset="0"/>
                <a:cs typeface="Times New Roman" panose="02020603050405020304" pitchFamily="18" charset="0"/>
              </a:rPr>
              <a:t>Evolution du nombre de SFD mis sous  surveillance rapprochée</a:t>
            </a:r>
            <a:endParaRPr lang="fr-BJ" b="1" kern="100" dirty="0">
              <a:solidFill>
                <a:schemeClr val="accent1">
                  <a:lumMod val="75000"/>
                </a:schemeClr>
              </a:solidFill>
              <a:latin typeface="Georgia" panose="02040502050405020303" pitchFamily="18" charset="0"/>
              <a:ea typeface="Calibri" panose="020F0502020204030204" pitchFamily="34" charset="0"/>
              <a:cs typeface="Times New Roman" panose="02020603050405020304" pitchFamily="18" charset="0"/>
            </a:endParaRPr>
          </a:p>
        </p:txBody>
      </p:sp>
      <p:graphicFrame>
        <p:nvGraphicFramePr>
          <p:cNvPr id="12" name="Graphique 11">
            <a:extLst>
              <a:ext uri="{FF2B5EF4-FFF2-40B4-BE49-F238E27FC236}">
                <a16:creationId xmlns:a16="http://schemas.microsoft.com/office/drawing/2014/main" id="{23D06388-3E09-5732-FCAC-567D0917F2AC}"/>
              </a:ext>
            </a:extLst>
          </p:cNvPr>
          <p:cNvGraphicFramePr>
            <a:graphicFrameLocks/>
          </p:cNvGraphicFramePr>
          <p:nvPr>
            <p:extLst>
              <p:ext uri="{D42A27DB-BD31-4B8C-83A1-F6EECF244321}">
                <p14:modId xmlns:p14="http://schemas.microsoft.com/office/powerpoint/2010/main" val="4272772499"/>
              </p:ext>
            </p:extLst>
          </p:nvPr>
        </p:nvGraphicFramePr>
        <p:xfrm>
          <a:off x="235742" y="4362420"/>
          <a:ext cx="5564744" cy="23063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6213515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6A3B5485-3746-2A64-03FA-40189D3D5540}"/>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6101E622-9A80-682D-5FF0-4346B978E4B0}"/>
              </a:ext>
            </a:extLst>
          </p:cNvPr>
          <p:cNvSpPr/>
          <p:nvPr/>
        </p:nvSpPr>
        <p:spPr>
          <a:xfrm>
            <a:off x="883639" y="1464747"/>
            <a:ext cx="10770479" cy="141913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lvl="0" indent="-342900" eaLnBrk="0" fontAlgn="base" hangingPunct="0">
              <a:lnSpc>
                <a:spcPct val="114000"/>
              </a:lnSpc>
              <a:spcBef>
                <a:spcPts val="300"/>
              </a:spcBef>
              <a:spcAft>
                <a:spcPts val="300"/>
              </a:spcAft>
              <a:buFont typeface="Arial" panose="020B0604020202020204" pitchFamily="34" charset="0"/>
              <a:buChar char="•"/>
            </a:pPr>
            <a:r>
              <a:rPr lang="fr-FR" sz="2000" dirty="0">
                <a:solidFill>
                  <a:schemeClr val="tx1">
                    <a:lumMod val="95000"/>
                    <a:lumOff val="5000"/>
                  </a:schemeClr>
                </a:solidFill>
                <a:latin typeface="Georgia" panose="02040502050405020303" pitchFamily="18" charset="0"/>
                <a:cs typeface="Mongolian Baiti" panose="03000500000000000000" pitchFamily="66" charset="0"/>
              </a:rPr>
              <a:t>Plus </a:t>
            </a:r>
            <a:r>
              <a:rPr lang="fr-FR" sz="2000" b="1" dirty="0">
                <a:solidFill>
                  <a:srgbClr val="C00000"/>
                </a:solidFill>
                <a:latin typeface="Georgia" panose="02040502050405020303" pitchFamily="18" charset="0"/>
                <a:cs typeface="Mongolian Baiti" panose="03000500000000000000" pitchFamily="66" charset="0"/>
              </a:rPr>
              <a:t>985 millions FCFA ont déjà été dépensés </a:t>
            </a:r>
            <a:r>
              <a:rPr lang="fr-FR" sz="2000" dirty="0">
                <a:solidFill>
                  <a:schemeClr val="tx1">
                    <a:lumMod val="95000"/>
                    <a:lumOff val="5000"/>
                  </a:schemeClr>
                </a:solidFill>
                <a:latin typeface="Georgia" panose="02040502050405020303" pitchFamily="18" charset="0"/>
                <a:cs typeface="Mongolian Baiti" panose="03000500000000000000" pitchFamily="66" charset="0"/>
              </a:rPr>
              <a:t>pour couvrir les coûts de </a:t>
            </a:r>
            <a:r>
              <a:rPr lang="fr-FR" sz="2000" dirty="0">
                <a:solidFill>
                  <a:srgbClr val="C00000"/>
                </a:solidFill>
                <a:latin typeface="Georgia" panose="02040502050405020303" pitchFamily="18" charset="0"/>
                <a:cs typeface="Mongolian Baiti" panose="03000500000000000000" pitchFamily="66" charset="0"/>
              </a:rPr>
              <a:t>liquidation</a:t>
            </a:r>
            <a:r>
              <a:rPr lang="fr-FR" sz="2000" dirty="0">
                <a:solidFill>
                  <a:schemeClr val="tx1">
                    <a:lumMod val="95000"/>
                    <a:lumOff val="5000"/>
                  </a:schemeClr>
                </a:solidFill>
                <a:latin typeface="Georgia" panose="02040502050405020303" pitchFamily="18" charset="0"/>
                <a:cs typeface="Mongolian Baiti" panose="03000500000000000000" pitchFamily="66" charset="0"/>
              </a:rPr>
              <a:t> (</a:t>
            </a:r>
            <a:r>
              <a:rPr lang="fr-FR" sz="1600" dirty="0">
                <a:solidFill>
                  <a:schemeClr val="accent2">
                    <a:lumMod val="50000"/>
                  </a:schemeClr>
                </a:solidFill>
                <a:latin typeface="Georgia" panose="02040502050405020303" pitchFamily="18" charset="0"/>
                <a:cs typeface="Mongolian Baiti" panose="03000500000000000000" pitchFamily="66" charset="0"/>
              </a:rPr>
              <a:t>et près de </a:t>
            </a:r>
            <a:r>
              <a:rPr lang="fr-FR" sz="1600" b="1" dirty="0">
                <a:solidFill>
                  <a:schemeClr val="accent2">
                    <a:lumMod val="50000"/>
                  </a:schemeClr>
                </a:solidFill>
                <a:latin typeface="Georgia" panose="02040502050405020303" pitchFamily="18" charset="0"/>
                <a:cs typeface="Mongolian Baiti" panose="03000500000000000000" pitchFamily="66" charset="0"/>
              </a:rPr>
              <a:t>240</a:t>
            </a:r>
            <a:r>
              <a:rPr lang="fr-FR" sz="1600" dirty="0">
                <a:solidFill>
                  <a:schemeClr val="accent2">
                    <a:lumMod val="50000"/>
                  </a:schemeClr>
                </a:solidFill>
                <a:latin typeface="Georgia" panose="02040502050405020303" pitchFamily="18" charset="0"/>
                <a:cs typeface="Mongolian Baiti" panose="03000500000000000000" pitchFamily="66" charset="0"/>
              </a:rPr>
              <a:t> millions doit être mobilisés pour les cas actuellement en instance</a:t>
            </a:r>
            <a:r>
              <a:rPr lang="fr-FR" sz="2000" dirty="0">
                <a:solidFill>
                  <a:schemeClr val="tx1">
                    <a:lumMod val="95000"/>
                    <a:lumOff val="5000"/>
                  </a:schemeClr>
                </a:solidFill>
                <a:latin typeface="Georgia" panose="02040502050405020303" pitchFamily="18" charset="0"/>
                <a:cs typeface="Mongolian Baiti" panose="03000500000000000000" pitchFamily="66" charset="0"/>
              </a:rPr>
              <a:t>)</a:t>
            </a:r>
          </a:p>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endParaRPr lang="fr-FR" sz="1200" dirty="0">
              <a:solidFill>
                <a:schemeClr val="tx1">
                  <a:lumMod val="95000"/>
                  <a:lumOff val="5000"/>
                </a:schemeClr>
              </a:solidFill>
              <a:latin typeface="Georgia" panose="02040502050405020303" pitchFamily="18" charset="0"/>
              <a:cs typeface="Mongolian Baiti" panose="03000500000000000000" pitchFamily="66" charset="0"/>
            </a:endParaRPr>
          </a:p>
          <a:p>
            <a:pPr marL="342900" lvl="0" indent="-342900" eaLnBrk="0" fontAlgn="base" hangingPunct="0">
              <a:lnSpc>
                <a:spcPct val="114000"/>
              </a:lnSpc>
              <a:spcBef>
                <a:spcPts val="300"/>
              </a:spcBef>
              <a:spcAft>
                <a:spcPts val="300"/>
              </a:spcAft>
              <a:buFont typeface="Arial" panose="020B0604020202020204" pitchFamily="34" charset="0"/>
              <a:buChar char="•"/>
            </a:pPr>
            <a:r>
              <a:rPr lang="fr-FR" sz="2000" dirty="0">
                <a:solidFill>
                  <a:schemeClr val="tx1">
                    <a:lumMod val="95000"/>
                    <a:lumOff val="5000"/>
                  </a:schemeClr>
                </a:solidFill>
                <a:latin typeface="Georgia" panose="02040502050405020303" pitchFamily="18" charset="0"/>
                <a:cs typeface="Mongolian Baiti" panose="03000500000000000000" pitchFamily="66" charset="0"/>
              </a:rPr>
              <a:t>Pour ce qui concerne l</a:t>
            </a:r>
            <a:r>
              <a:rPr lang="fr-FR" sz="2000" dirty="0">
                <a:solidFill>
                  <a:srgbClr val="C00000"/>
                </a:solidFill>
                <a:latin typeface="Georgia" panose="02040502050405020303" pitchFamily="18" charset="0"/>
                <a:cs typeface="Mongolian Baiti" panose="03000500000000000000" pitchFamily="66" charset="0"/>
              </a:rPr>
              <a:t>’administration provisoire (AP), </a:t>
            </a:r>
            <a:r>
              <a:rPr lang="fr-FR" sz="2000" dirty="0">
                <a:solidFill>
                  <a:schemeClr val="tx1">
                    <a:lumMod val="95000"/>
                    <a:lumOff val="5000"/>
                  </a:schemeClr>
                </a:solidFill>
                <a:latin typeface="Georgia" panose="02040502050405020303" pitchFamily="18" charset="0"/>
                <a:cs typeface="Mongolian Baiti" panose="03000500000000000000" pitchFamily="66" charset="0"/>
              </a:rPr>
              <a:t>plus de </a:t>
            </a:r>
            <a:r>
              <a:rPr lang="fr-FR" sz="2000" b="1" dirty="0">
                <a:solidFill>
                  <a:srgbClr val="C00000"/>
                </a:solidFill>
                <a:latin typeface="Georgia" panose="02040502050405020303" pitchFamily="18" charset="0"/>
                <a:cs typeface="Mongolian Baiti" panose="03000500000000000000" pitchFamily="66" charset="0"/>
              </a:rPr>
              <a:t>345 millions FCFA</a:t>
            </a:r>
            <a:r>
              <a:rPr lang="fr-FR" sz="2000" dirty="0">
                <a:solidFill>
                  <a:schemeClr val="tx1">
                    <a:lumMod val="95000"/>
                    <a:lumOff val="5000"/>
                  </a:schemeClr>
                </a:solidFill>
                <a:latin typeface="Georgia" panose="02040502050405020303" pitchFamily="18" charset="0"/>
                <a:cs typeface="Mongolian Baiti" panose="03000500000000000000" pitchFamily="66" charset="0"/>
              </a:rPr>
              <a:t>.</a:t>
            </a:r>
            <a:endParaRPr lang="fr-FR" sz="2000" dirty="0">
              <a:solidFill>
                <a:srgbClr val="C00000"/>
              </a:solidFill>
              <a:latin typeface="Georgia" panose="02040502050405020303" pitchFamily="18" charset="0"/>
              <a:cs typeface="Mongolian Baiti" panose="03000500000000000000" pitchFamily="66" charset="0"/>
            </a:endParaRPr>
          </a:p>
        </p:txBody>
      </p:sp>
      <p:sp>
        <p:nvSpPr>
          <p:cNvPr id="4" name="Titre 1">
            <a:extLst>
              <a:ext uri="{FF2B5EF4-FFF2-40B4-BE49-F238E27FC236}">
                <a16:creationId xmlns:a16="http://schemas.microsoft.com/office/drawing/2014/main" id="{E76DFFBC-97BE-A183-CB3E-DE088DB24675}"/>
              </a:ext>
            </a:extLst>
          </p:cNvPr>
          <p:cNvSpPr txBox="1">
            <a:spLocks/>
          </p:cNvSpPr>
          <p:nvPr/>
        </p:nvSpPr>
        <p:spPr>
          <a:xfrm>
            <a:off x="899456" y="532037"/>
            <a:ext cx="11038545" cy="813941"/>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fr-FR" sz="2800" b="1" dirty="0">
                <a:solidFill>
                  <a:srgbClr val="7030A0"/>
                </a:solidFill>
                <a:latin typeface="Georgia" panose="02040502050405020303" pitchFamily="18" charset="0"/>
              </a:rPr>
              <a:t>Poids des coûts liés à la prise en charge des AP et Liquidations </a:t>
            </a:r>
          </a:p>
          <a:p>
            <a:pPr algn="ctr">
              <a:lnSpc>
                <a:spcPct val="135000"/>
              </a:lnSpc>
            </a:pPr>
            <a:r>
              <a:rPr lang="fr-FR" sz="2200" dirty="0">
                <a:solidFill>
                  <a:srgbClr val="7030A0"/>
                </a:solidFill>
                <a:latin typeface="Georgia" panose="02040502050405020303" pitchFamily="18" charset="0"/>
              </a:rPr>
              <a:t>(Environ 1,57 milliards)</a:t>
            </a:r>
            <a:endParaRPr lang="fr-BJ" sz="2800" dirty="0">
              <a:solidFill>
                <a:srgbClr val="7030A0"/>
              </a:solidFill>
              <a:latin typeface="Georgia" panose="02040502050405020303" pitchFamily="18" charset="0"/>
            </a:endParaRPr>
          </a:p>
        </p:txBody>
      </p:sp>
      <p:sp>
        <p:nvSpPr>
          <p:cNvPr id="5" name="Espace réservé du numéro de diapositive 4">
            <a:extLst>
              <a:ext uri="{FF2B5EF4-FFF2-40B4-BE49-F238E27FC236}">
                <a16:creationId xmlns:a16="http://schemas.microsoft.com/office/drawing/2014/main" id="{35ED027E-7ADF-D195-5891-B8CC6A3B4217}"/>
              </a:ext>
            </a:extLst>
          </p:cNvPr>
          <p:cNvSpPr>
            <a:spLocks noGrp="1"/>
          </p:cNvSpPr>
          <p:nvPr>
            <p:ph type="sldNum" sz="quarter" idx="12"/>
          </p:nvPr>
        </p:nvSpPr>
        <p:spPr/>
        <p:txBody>
          <a:bodyPr/>
          <a:lstStyle/>
          <a:p>
            <a:fld id="{A83B0E56-5429-400E-B301-A26BDFBFDE48}" type="slidenum">
              <a:rPr lang="fr-BJ" smtClean="0"/>
              <a:t>17</a:t>
            </a:fld>
            <a:endParaRPr lang="fr-BJ"/>
          </a:p>
        </p:txBody>
      </p:sp>
      <p:pic>
        <p:nvPicPr>
          <p:cNvPr id="7" name="Image 6">
            <a:extLst>
              <a:ext uri="{FF2B5EF4-FFF2-40B4-BE49-F238E27FC236}">
                <a16:creationId xmlns:a16="http://schemas.microsoft.com/office/drawing/2014/main" id="{F1B41333-9E57-2962-4C78-6BDA10FDEB64}"/>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cxnSp>
        <p:nvCxnSpPr>
          <p:cNvPr id="8" name="Connecteur droit avec flèche 7">
            <a:extLst>
              <a:ext uri="{FF2B5EF4-FFF2-40B4-BE49-F238E27FC236}">
                <a16:creationId xmlns:a16="http://schemas.microsoft.com/office/drawing/2014/main" id="{EDB3358A-B991-6CDE-BB72-6A8353844275}"/>
              </a:ext>
            </a:extLst>
          </p:cNvPr>
          <p:cNvCxnSpPr>
            <a:cxnSpLocks/>
          </p:cNvCxnSpPr>
          <p:nvPr/>
        </p:nvCxnSpPr>
        <p:spPr>
          <a:xfrm>
            <a:off x="472603" y="799819"/>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Tableau 1">
            <a:extLst>
              <a:ext uri="{FF2B5EF4-FFF2-40B4-BE49-F238E27FC236}">
                <a16:creationId xmlns:a16="http://schemas.microsoft.com/office/drawing/2014/main" id="{D785D197-6B9A-9887-F913-88D57428620D}"/>
              </a:ext>
            </a:extLst>
          </p:cNvPr>
          <p:cNvGraphicFramePr>
            <a:graphicFrameLocks noGrp="1"/>
          </p:cNvGraphicFramePr>
          <p:nvPr>
            <p:extLst>
              <p:ext uri="{D42A27DB-BD31-4B8C-83A1-F6EECF244321}">
                <p14:modId xmlns:p14="http://schemas.microsoft.com/office/powerpoint/2010/main" val="121847813"/>
              </p:ext>
            </p:extLst>
          </p:nvPr>
        </p:nvGraphicFramePr>
        <p:xfrm>
          <a:off x="883639" y="3724494"/>
          <a:ext cx="4961350" cy="2321856"/>
        </p:xfrm>
        <a:graphic>
          <a:graphicData uri="http://schemas.openxmlformats.org/drawingml/2006/table">
            <a:tbl>
              <a:tblPr>
                <a:tableStyleId>{5C22544A-7EE6-4342-B048-85BDC9FD1C3A}</a:tableStyleId>
              </a:tblPr>
              <a:tblGrid>
                <a:gridCol w="1489852">
                  <a:extLst>
                    <a:ext uri="{9D8B030D-6E8A-4147-A177-3AD203B41FA5}">
                      <a16:colId xmlns:a16="http://schemas.microsoft.com/office/drawing/2014/main" val="472371026"/>
                    </a:ext>
                  </a:extLst>
                </a:gridCol>
                <a:gridCol w="1157166">
                  <a:extLst>
                    <a:ext uri="{9D8B030D-6E8A-4147-A177-3AD203B41FA5}">
                      <a16:colId xmlns:a16="http://schemas.microsoft.com/office/drawing/2014/main" val="3326541892"/>
                    </a:ext>
                  </a:extLst>
                </a:gridCol>
                <a:gridCol w="1157166">
                  <a:extLst>
                    <a:ext uri="{9D8B030D-6E8A-4147-A177-3AD203B41FA5}">
                      <a16:colId xmlns:a16="http://schemas.microsoft.com/office/drawing/2014/main" val="2617745970"/>
                    </a:ext>
                  </a:extLst>
                </a:gridCol>
                <a:gridCol w="1157166">
                  <a:extLst>
                    <a:ext uri="{9D8B030D-6E8A-4147-A177-3AD203B41FA5}">
                      <a16:colId xmlns:a16="http://schemas.microsoft.com/office/drawing/2014/main" val="3222341927"/>
                    </a:ext>
                  </a:extLst>
                </a:gridCol>
              </a:tblGrid>
              <a:tr h="580464">
                <a:tc>
                  <a:txBody>
                    <a:bodyPr/>
                    <a:lstStyle/>
                    <a:p>
                      <a:pPr algn="ctr" fontAlgn="b"/>
                      <a:r>
                        <a:rPr lang="fr-FR" sz="1500" b="1" u="none" strike="noStrike" dirty="0">
                          <a:solidFill>
                            <a:schemeClr val="bg1"/>
                          </a:solidFill>
                          <a:effectLst/>
                          <a:latin typeface="Georgia" panose="02040502050405020303" pitchFamily="18" charset="0"/>
                        </a:rPr>
                        <a:t>Type de SFD</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tc>
                  <a:txBody>
                    <a:bodyPr/>
                    <a:lstStyle/>
                    <a:p>
                      <a:pPr algn="ctr" fontAlgn="b"/>
                      <a:r>
                        <a:rPr lang="fr-FR" sz="1500" b="1" u="none" strike="noStrike" dirty="0">
                          <a:solidFill>
                            <a:schemeClr val="bg1"/>
                          </a:solidFill>
                          <a:effectLst/>
                          <a:latin typeface="Georgia" panose="02040502050405020303" pitchFamily="18" charset="0"/>
                        </a:rPr>
                        <a:t>Maximum</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tc>
                  <a:txBody>
                    <a:bodyPr/>
                    <a:lstStyle/>
                    <a:p>
                      <a:pPr algn="ctr" fontAlgn="b"/>
                      <a:r>
                        <a:rPr lang="fr-FR" sz="1500" b="1" u="none" strike="noStrike" dirty="0">
                          <a:solidFill>
                            <a:schemeClr val="bg1"/>
                          </a:solidFill>
                          <a:effectLst/>
                          <a:latin typeface="Georgia" panose="02040502050405020303" pitchFamily="18" charset="0"/>
                        </a:rPr>
                        <a:t>Moyenne</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tc>
                  <a:txBody>
                    <a:bodyPr/>
                    <a:lstStyle/>
                    <a:p>
                      <a:pPr algn="ctr" fontAlgn="b"/>
                      <a:r>
                        <a:rPr lang="fr-FR" sz="1500" b="1" u="none" strike="noStrike" dirty="0">
                          <a:solidFill>
                            <a:schemeClr val="bg1"/>
                          </a:solidFill>
                          <a:effectLst/>
                          <a:latin typeface="Georgia" panose="02040502050405020303" pitchFamily="18" charset="0"/>
                        </a:rPr>
                        <a:t>Minimum</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extLst>
                  <a:ext uri="{0D108BD9-81ED-4DB2-BD59-A6C34878D82A}">
                    <a16:rowId xmlns:a16="http://schemas.microsoft.com/office/drawing/2014/main" val="116945340"/>
                  </a:ext>
                </a:extLst>
              </a:tr>
              <a:tr h="580464">
                <a:tc>
                  <a:txBody>
                    <a:bodyPr/>
                    <a:lstStyle/>
                    <a:p>
                      <a:pPr algn="ctr" fontAlgn="b"/>
                      <a:r>
                        <a:rPr lang="fr-FR" sz="1500" b="1" u="none" strike="noStrike" dirty="0">
                          <a:effectLst/>
                          <a:latin typeface="Georgia" panose="02040502050405020303" pitchFamily="18" charset="0"/>
                        </a:rPr>
                        <a:t>Grande taille </a:t>
                      </a:r>
                      <a:endParaRPr lang="fr-FR" sz="1500" b="1"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4 500 000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2 650 000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2 000 000</a:t>
                      </a:r>
                      <a:endParaRPr lang="fr-FR" sz="1500" b="0" i="0" u="none" strike="noStrike" dirty="0">
                        <a:solidFill>
                          <a:srgbClr val="000000"/>
                        </a:solidFill>
                        <a:effectLst/>
                        <a:latin typeface="Georgia" panose="02040502050405020303" pitchFamily="18" charset="0"/>
                      </a:endParaRPr>
                    </a:p>
                  </a:txBody>
                  <a:tcPr marL="9525" marR="9525" marT="9525" marB="0" anchor="ctr"/>
                </a:tc>
                <a:extLst>
                  <a:ext uri="{0D108BD9-81ED-4DB2-BD59-A6C34878D82A}">
                    <a16:rowId xmlns:a16="http://schemas.microsoft.com/office/drawing/2014/main" val="2636148211"/>
                  </a:ext>
                </a:extLst>
              </a:tr>
              <a:tr h="580464">
                <a:tc>
                  <a:txBody>
                    <a:bodyPr/>
                    <a:lstStyle/>
                    <a:p>
                      <a:pPr algn="ctr" fontAlgn="b"/>
                      <a:r>
                        <a:rPr lang="fr-FR" sz="1500" b="1" u="none" strike="noStrike" dirty="0">
                          <a:effectLst/>
                          <a:latin typeface="Georgia" panose="02040502050405020303" pitchFamily="18" charset="0"/>
                        </a:rPr>
                        <a:t>Taille moyenne</a:t>
                      </a:r>
                      <a:endParaRPr lang="fr-FR" sz="1500" b="1"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1 500 000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1 335 000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1 000 000</a:t>
                      </a:r>
                      <a:endParaRPr lang="fr-FR" sz="1500" b="0" i="0" u="none" strike="noStrike" dirty="0">
                        <a:solidFill>
                          <a:srgbClr val="000000"/>
                        </a:solidFill>
                        <a:effectLst/>
                        <a:latin typeface="Georgia" panose="02040502050405020303" pitchFamily="18" charset="0"/>
                      </a:endParaRPr>
                    </a:p>
                  </a:txBody>
                  <a:tcPr marL="9525" marR="9525" marT="9525" marB="0" anchor="ctr"/>
                </a:tc>
                <a:extLst>
                  <a:ext uri="{0D108BD9-81ED-4DB2-BD59-A6C34878D82A}">
                    <a16:rowId xmlns:a16="http://schemas.microsoft.com/office/drawing/2014/main" val="3441219066"/>
                  </a:ext>
                </a:extLst>
              </a:tr>
              <a:tr h="580464">
                <a:tc>
                  <a:txBody>
                    <a:bodyPr/>
                    <a:lstStyle/>
                    <a:p>
                      <a:pPr algn="ctr" fontAlgn="b"/>
                      <a:r>
                        <a:rPr lang="fr-FR" sz="1500" b="1" u="none" strike="noStrike" dirty="0">
                          <a:effectLst/>
                          <a:latin typeface="Georgia" panose="02040502050405020303" pitchFamily="18" charset="0"/>
                        </a:rPr>
                        <a:t>Petite taille</a:t>
                      </a:r>
                      <a:endParaRPr lang="fr-FR" sz="1500" b="1"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1 100 000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812 500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700 000</a:t>
                      </a:r>
                      <a:endParaRPr lang="fr-FR" sz="1500" b="0" i="0" u="none" strike="noStrike" dirty="0">
                        <a:solidFill>
                          <a:srgbClr val="000000"/>
                        </a:solidFill>
                        <a:effectLst/>
                        <a:latin typeface="Georgia" panose="02040502050405020303" pitchFamily="18" charset="0"/>
                      </a:endParaRPr>
                    </a:p>
                  </a:txBody>
                  <a:tcPr marL="9525" marR="9525" marT="9525" marB="0" anchor="ctr"/>
                </a:tc>
                <a:extLst>
                  <a:ext uri="{0D108BD9-81ED-4DB2-BD59-A6C34878D82A}">
                    <a16:rowId xmlns:a16="http://schemas.microsoft.com/office/drawing/2014/main" val="2416381278"/>
                  </a:ext>
                </a:extLst>
              </a:tr>
            </a:tbl>
          </a:graphicData>
        </a:graphic>
      </p:graphicFrame>
      <p:graphicFrame>
        <p:nvGraphicFramePr>
          <p:cNvPr id="3" name="Tableau 2">
            <a:extLst>
              <a:ext uri="{FF2B5EF4-FFF2-40B4-BE49-F238E27FC236}">
                <a16:creationId xmlns:a16="http://schemas.microsoft.com/office/drawing/2014/main" id="{509105E8-CFFC-8421-EE9B-1B4EF7BE0E2A}"/>
              </a:ext>
            </a:extLst>
          </p:cNvPr>
          <p:cNvGraphicFramePr>
            <a:graphicFrameLocks noGrp="1"/>
          </p:cNvGraphicFramePr>
          <p:nvPr>
            <p:extLst>
              <p:ext uri="{D42A27DB-BD31-4B8C-83A1-F6EECF244321}">
                <p14:modId xmlns:p14="http://schemas.microsoft.com/office/powerpoint/2010/main" val="1562859052"/>
              </p:ext>
            </p:extLst>
          </p:nvPr>
        </p:nvGraphicFramePr>
        <p:xfrm>
          <a:off x="6418729" y="3724495"/>
          <a:ext cx="5109886" cy="2321856"/>
        </p:xfrm>
        <a:graphic>
          <a:graphicData uri="http://schemas.openxmlformats.org/drawingml/2006/table">
            <a:tbl>
              <a:tblPr>
                <a:tableStyleId>{5C22544A-7EE6-4342-B048-85BDC9FD1C3A}</a:tableStyleId>
              </a:tblPr>
              <a:tblGrid>
                <a:gridCol w="1672984">
                  <a:extLst>
                    <a:ext uri="{9D8B030D-6E8A-4147-A177-3AD203B41FA5}">
                      <a16:colId xmlns:a16="http://schemas.microsoft.com/office/drawing/2014/main" val="4291700977"/>
                    </a:ext>
                  </a:extLst>
                </a:gridCol>
                <a:gridCol w="1145634">
                  <a:extLst>
                    <a:ext uri="{9D8B030D-6E8A-4147-A177-3AD203B41FA5}">
                      <a16:colId xmlns:a16="http://schemas.microsoft.com/office/drawing/2014/main" val="418327578"/>
                    </a:ext>
                  </a:extLst>
                </a:gridCol>
                <a:gridCol w="1145634">
                  <a:extLst>
                    <a:ext uri="{9D8B030D-6E8A-4147-A177-3AD203B41FA5}">
                      <a16:colId xmlns:a16="http://schemas.microsoft.com/office/drawing/2014/main" val="3899260549"/>
                    </a:ext>
                  </a:extLst>
                </a:gridCol>
                <a:gridCol w="1145634">
                  <a:extLst>
                    <a:ext uri="{9D8B030D-6E8A-4147-A177-3AD203B41FA5}">
                      <a16:colId xmlns:a16="http://schemas.microsoft.com/office/drawing/2014/main" val="3474371286"/>
                    </a:ext>
                  </a:extLst>
                </a:gridCol>
              </a:tblGrid>
              <a:tr h="569658">
                <a:tc>
                  <a:txBody>
                    <a:bodyPr/>
                    <a:lstStyle/>
                    <a:p>
                      <a:pPr algn="ctr" fontAlgn="b"/>
                      <a:r>
                        <a:rPr lang="fr-FR" sz="1500" b="1" u="none" strike="noStrike" dirty="0">
                          <a:solidFill>
                            <a:schemeClr val="bg1"/>
                          </a:solidFill>
                          <a:effectLst/>
                          <a:latin typeface="Georgia" panose="02040502050405020303" pitchFamily="18" charset="0"/>
                        </a:rPr>
                        <a:t>Type de SFD</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tc>
                  <a:txBody>
                    <a:bodyPr/>
                    <a:lstStyle/>
                    <a:p>
                      <a:pPr algn="ctr" fontAlgn="b"/>
                      <a:r>
                        <a:rPr lang="fr-FR" sz="1500" b="1" u="none" strike="noStrike" dirty="0">
                          <a:solidFill>
                            <a:schemeClr val="bg1"/>
                          </a:solidFill>
                          <a:effectLst/>
                          <a:latin typeface="Georgia" panose="02040502050405020303" pitchFamily="18" charset="0"/>
                        </a:rPr>
                        <a:t>Maximum</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tc>
                  <a:txBody>
                    <a:bodyPr/>
                    <a:lstStyle/>
                    <a:p>
                      <a:pPr algn="ctr" fontAlgn="b"/>
                      <a:r>
                        <a:rPr lang="fr-FR" sz="1500" b="1" u="none" strike="noStrike" dirty="0">
                          <a:solidFill>
                            <a:schemeClr val="bg1"/>
                          </a:solidFill>
                          <a:effectLst/>
                          <a:latin typeface="Georgia" panose="02040502050405020303" pitchFamily="18" charset="0"/>
                        </a:rPr>
                        <a:t>Moyenne</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tc>
                  <a:txBody>
                    <a:bodyPr/>
                    <a:lstStyle/>
                    <a:p>
                      <a:pPr algn="ctr" fontAlgn="b"/>
                      <a:r>
                        <a:rPr lang="fr-FR" sz="1500" b="1" u="none" strike="noStrike" dirty="0">
                          <a:solidFill>
                            <a:schemeClr val="bg1"/>
                          </a:solidFill>
                          <a:effectLst/>
                          <a:latin typeface="Georgia" panose="02040502050405020303" pitchFamily="18" charset="0"/>
                        </a:rPr>
                        <a:t>Minimum</a:t>
                      </a:r>
                      <a:endParaRPr lang="fr-FR" sz="1500" b="1" i="0" u="none" strike="noStrike" dirty="0">
                        <a:solidFill>
                          <a:schemeClr val="bg1"/>
                        </a:solidFill>
                        <a:effectLst/>
                        <a:latin typeface="Georgia" panose="02040502050405020303" pitchFamily="18" charset="0"/>
                      </a:endParaRPr>
                    </a:p>
                  </a:txBody>
                  <a:tcPr marL="9525" marR="9525" marT="9525" marB="0" anchor="ctr">
                    <a:solidFill>
                      <a:schemeClr val="accent5">
                        <a:lumMod val="75000"/>
                      </a:schemeClr>
                    </a:solidFill>
                  </a:tcPr>
                </a:tc>
                <a:extLst>
                  <a:ext uri="{0D108BD9-81ED-4DB2-BD59-A6C34878D82A}">
                    <a16:rowId xmlns:a16="http://schemas.microsoft.com/office/drawing/2014/main" val="4097483197"/>
                  </a:ext>
                </a:extLst>
              </a:tr>
              <a:tr h="612882">
                <a:tc>
                  <a:txBody>
                    <a:bodyPr/>
                    <a:lstStyle/>
                    <a:p>
                      <a:pPr algn="ctr" fontAlgn="b"/>
                      <a:r>
                        <a:rPr lang="fr-FR" sz="1500" b="1" u="none" strike="noStrike" dirty="0">
                          <a:effectLst/>
                          <a:latin typeface="Georgia" panose="02040502050405020303" pitchFamily="18" charset="0"/>
                        </a:rPr>
                        <a:t>Grande taille </a:t>
                      </a:r>
                      <a:endParaRPr lang="fr-FR" sz="1500" b="1"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solidFill>
                            <a:srgbClr val="FF0000"/>
                          </a:solidFill>
                          <a:effectLst/>
                          <a:latin typeface="Georgia" panose="02040502050405020303" pitchFamily="18" charset="0"/>
                        </a:rPr>
                        <a:t>129 800 000</a:t>
                      </a:r>
                      <a:endParaRPr lang="fr-FR" sz="1500" b="0" i="0" u="none" strike="noStrike" dirty="0">
                        <a:solidFill>
                          <a:srgbClr val="FF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88 900 000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48 000 000</a:t>
                      </a:r>
                      <a:endParaRPr lang="fr-FR" sz="1500" b="0" i="0" u="none" strike="noStrike" dirty="0">
                        <a:solidFill>
                          <a:srgbClr val="000000"/>
                        </a:solidFill>
                        <a:effectLst/>
                        <a:latin typeface="Georgia" panose="02040502050405020303" pitchFamily="18" charset="0"/>
                      </a:endParaRPr>
                    </a:p>
                  </a:txBody>
                  <a:tcPr marL="9525" marR="9525" marT="9525" marB="0" anchor="ctr"/>
                </a:tc>
                <a:extLst>
                  <a:ext uri="{0D108BD9-81ED-4DB2-BD59-A6C34878D82A}">
                    <a16:rowId xmlns:a16="http://schemas.microsoft.com/office/drawing/2014/main" val="1952263440"/>
                  </a:ext>
                </a:extLst>
              </a:tr>
              <a:tr h="569658">
                <a:tc>
                  <a:txBody>
                    <a:bodyPr/>
                    <a:lstStyle/>
                    <a:p>
                      <a:pPr algn="ctr" fontAlgn="b"/>
                      <a:r>
                        <a:rPr lang="fr-FR" sz="1500" b="1" u="none" strike="noStrike" dirty="0">
                          <a:effectLst/>
                          <a:latin typeface="Georgia" panose="02040502050405020303" pitchFamily="18" charset="0"/>
                        </a:rPr>
                        <a:t>Taille moyenne</a:t>
                      </a:r>
                      <a:endParaRPr lang="fr-FR" sz="1500" b="1"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88 500 000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44 183 500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14 160 000</a:t>
                      </a:r>
                      <a:endParaRPr lang="fr-FR" sz="1500" b="0" i="0" u="none" strike="noStrike" dirty="0">
                        <a:solidFill>
                          <a:srgbClr val="000000"/>
                        </a:solidFill>
                        <a:effectLst/>
                        <a:latin typeface="Georgia" panose="02040502050405020303" pitchFamily="18" charset="0"/>
                      </a:endParaRPr>
                    </a:p>
                  </a:txBody>
                  <a:tcPr marL="9525" marR="9525" marT="9525" marB="0" anchor="ctr"/>
                </a:tc>
                <a:extLst>
                  <a:ext uri="{0D108BD9-81ED-4DB2-BD59-A6C34878D82A}">
                    <a16:rowId xmlns:a16="http://schemas.microsoft.com/office/drawing/2014/main" val="3133404645"/>
                  </a:ext>
                </a:extLst>
              </a:tr>
              <a:tr h="569658">
                <a:tc>
                  <a:txBody>
                    <a:bodyPr/>
                    <a:lstStyle/>
                    <a:p>
                      <a:pPr algn="ctr" fontAlgn="b"/>
                      <a:r>
                        <a:rPr lang="fr-FR" sz="1500" b="1" u="none" strike="noStrike" dirty="0">
                          <a:effectLst/>
                          <a:latin typeface="Georgia" panose="02040502050405020303" pitchFamily="18" charset="0"/>
                        </a:rPr>
                        <a:t>Petite taille</a:t>
                      </a:r>
                      <a:endParaRPr lang="fr-FR" sz="1500" b="1"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35 636 000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26 744 300</a:t>
                      </a:r>
                      <a:endParaRPr lang="fr-FR" sz="1500" b="0" i="0" u="none" strike="noStrike" dirty="0">
                        <a:solidFill>
                          <a:srgbClr val="000000"/>
                        </a:solidFill>
                        <a:effectLst/>
                        <a:latin typeface="Georgia" panose="02040502050405020303" pitchFamily="18" charset="0"/>
                      </a:endParaRPr>
                    </a:p>
                  </a:txBody>
                  <a:tcPr marL="9525" marR="9525" marT="9525" marB="0" anchor="ctr"/>
                </a:tc>
                <a:tc>
                  <a:txBody>
                    <a:bodyPr/>
                    <a:lstStyle/>
                    <a:p>
                      <a:pPr algn="ctr" fontAlgn="b"/>
                      <a:r>
                        <a:rPr lang="fr-FR" sz="1500" u="none" strike="noStrike" dirty="0">
                          <a:effectLst/>
                          <a:latin typeface="Georgia" panose="02040502050405020303" pitchFamily="18" charset="0"/>
                        </a:rPr>
                        <a:t>18 340 000</a:t>
                      </a:r>
                      <a:endParaRPr lang="fr-FR" sz="1500" b="0" i="0" u="none" strike="noStrike" dirty="0">
                        <a:solidFill>
                          <a:srgbClr val="000000"/>
                        </a:solidFill>
                        <a:effectLst/>
                        <a:latin typeface="Georgia" panose="02040502050405020303" pitchFamily="18" charset="0"/>
                      </a:endParaRPr>
                    </a:p>
                  </a:txBody>
                  <a:tcPr marL="9525" marR="9525" marT="9525" marB="0" anchor="ctr"/>
                </a:tc>
                <a:extLst>
                  <a:ext uri="{0D108BD9-81ED-4DB2-BD59-A6C34878D82A}">
                    <a16:rowId xmlns:a16="http://schemas.microsoft.com/office/drawing/2014/main" val="1370748902"/>
                  </a:ext>
                </a:extLst>
              </a:tr>
            </a:tbl>
          </a:graphicData>
        </a:graphic>
      </p:graphicFrame>
      <p:sp>
        <p:nvSpPr>
          <p:cNvPr id="6" name="Rectangle : coins arrondis 5">
            <a:extLst>
              <a:ext uri="{FF2B5EF4-FFF2-40B4-BE49-F238E27FC236}">
                <a16:creationId xmlns:a16="http://schemas.microsoft.com/office/drawing/2014/main" id="{C36F460F-60DA-944F-0A16-D2D1BBF3CEAD}"/>
              </a:ext>
            </a:extLst>
          </p:cNvPr>
          <p:cNvSpPr/>
          <p:nvPr/>
        </p:nvSpPr>
        <p:spPr>
          <a:xfrm>
            <a:off x="616211" y="2953524"/>
            <a:ext cx="5564742" cy="652202"/>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b="1" kern="100" dirty="0">
                <a:solidFill>
                  <a:srgbClr val="784379"/>
                </a:solidFill>
                <a:latin typeface="Georgia" panose="02040502050405020303" pitchFamily="18" charset="0"/>
                <a:ea typeface="Calibri" panose="020F0502020204030204" pitchFamily="34" charset="0"/>
                <a:cs typeface="Times New Roman" panose="02020603050405020304" pitchFamily="18" charset="0"/>
              </a:rPr>
              <a:t>Coûts liés à l’Administration Provisoire</a:t>
            </a:r>
            <a:endParaRPr lang="fr-BJ" b="1" kern="100" dirty="0">
              <a:solidFill>
                <a:srgbClr val="784379"/>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10" name="Rectangle : coins arrondis 9">
            <a:extLst>
              <a:ext uri="{FF2B5EF4-FFF2-40B4-BE49-F238E27FC236}">
                <a16:creationId xmlns:a16="http://schemas.microsoft.com/office/drawing/2014/main" id="{57012A74-1F33-A52B-FA3C-89A4708CC1FA}"/>
              </a:ext>
            </a:extLst>
          </p:cNvPr>
          <p:cNvSpPr/>
          <p:nvPr/>
        </p:nvSpPr>
        <p:spPr>
          <a:xfrm>
            <a:off x="6539333" y="2998375"/>
            <a:ext cx="5179260" cy="652202"/>
          </a:xfrm>
          <a:prstGeom prst="round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b="1" kern="100" dirty="0">
                <a:solidFill>
                  <a:srgbClr val="784379"/>
                </a:solidFill>
                <a:latin typeface="Georgia" panose="02040502050405020303" pitchFamily="18" charset="0"/>
                <a:ea typeface="Calibri" panose="020F0502020204030204" pitchFamily="34" charset="0"/>
                <a:cs typeface="Times New Roman" panose="02020603050405020304" pitchFamily="18" charset="0"/>
              </a:rPr>
              <a:t>Coûts liés à la liquidation</a:t>
            </a:r>
            <a:endParaRPr lang="fr-BJ" b="1" kern="100" dirty="0">
              <a:solidFill>
                <a:srgbClr val="784379"/>
              </a:solidFill>
              <a:latin typeface="Georgia" panose="02040502050405020303" pitchFamily="18" charset="0"/>
              <a:ea typeface="Calibri" panose="020F0502020204030204" pitchFamily="34" charset="0"/>
              <a:cs typeface="Times New Roman" panose="02020603050405020304" pitchFamily="18" charset="0"/>
            </a:endParaRPr>
          </a:p>
        </p:txBody>
      </p:sp>
      <p:sp>
        <p:nvSpPr>
          <p:cNvPr id="12" name="ZoneTexte 11">
            <a:extLst>
              <a:ext uri="{FF2B5EF4-FFF2-40B4-BE49-F238E27FC236}">
                <a16:creationId xmlns:a16="http://schemas.microsoft.com/office/drawing/2014/main" id="{5B02E839-BDB5-0DD7-C78C-7EF40D08B67F}"/>
              </a:ext>
            </a:extLst>
          </p:cNvPr>
          <p:cNvSpPr txBox="1"/>
          <p:nvPr/>
        </p:nvSpPr>
        <p:spPr>
          <a:xfrm>
            <a:off x="369095" y="6158456"/>
            <a:ext cx="9355200" cy="457369"/>
          </a:xfrm>
          <a:prstGeom prst="rect">
            <a:avLst/>
          </a:prstGeom>
          <a:noFill/>
        </p:spPr>
        <p:txBody>
          <a:bodyPr wrap="square">
            <a:spAutoFit/>
          </a:bodyPr>
          <a:lstStyle/>
          <a:p>
            <a:pPr>
              <a:lnSpc>
                <a:spcPct val="150000"/>
              </a:lnSpc>
            </a:pPr>
            <a:r>
              <a:rPr lang="fr-FR" dirty="0">
                <a:latin typeface="Georgia" panose="02040502050405020303" pitchFamily="18" charset="0"/>
              </a:rPr>
              <a:t>Cela reflète le poids financier important de ces opérations sur le budget national.</a:t>
            </a:r>
          </a:p>
        </p:txBody>
      </p:sp>
    </p:spTree>
    <p:extLst>
      <p:ext uri="{BB962C8B-B14F-4D97-AF65-F5344CB8AC3E}">
        <p14:creationId xmlns:p14="http://schemas.microsoft.com/office/powerpoint/2010/main" val="3250016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95713419-4726-0941-C9A0-88DB3EB199D3}"/>
            </a:ext>
          </a:extLst>
        </p:cNvPr>
        <p:cNvGrpSpPr/>
        <p:nvPr/>
      </p:nvGrpSpPr>
      <p:grpSpPr>
        <a:xfrm>
          <a:off x="0" y="0"/>
          <a:ext cx="0" cy="0"/>
          <a:chOff x="0" y="0"/>
          <a:chExt cx="0" cy="0"/>
        </a:xfrm>
      </p:grpSpPr>
      <p:sp>
        <p:nvSpPr>
          <p:cNvPr id="9" name="Rectangle 8">
            <a:extLst>
              <a:ext uri="{FF2B5EF4-FFF2-40B4-BE49-F238E27FC236}">
                <a16:creationId xmlns:a16="http://schemas.microsoft.com/office/drawing/2014/main" id="{EA8525AD-07C8-CCB2-08A1-F5DEC3B9688C}"/>
              </a:ext>
            </a:extLst>
          </p:cNvPr>
          <p:cNvSpPr/>
          <p:nvPr/>
        </p:nvSpPr>
        <p:spPr>
          <a:xfrm>
            <a:off x="604927" y="1007019"/>
            <a:ext cx="11317258" cy="54206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marR="0" lvl="0" indent="-342900" defTabSz="914400" rtl="0" eaLnBrk="0" fontAlgn="base" latinLnBrk="0" hangingPunct="0">
              <a:lnSpc>
                <a:spcPct val="114000"/>
              </a:lnSpc>
              <a:spcBef>
                <a:spcPts val="300"/>
              </a:spcBef>
              <a:spcAft>
                <a:spcPts val="300"/>
              </a:spcAft>
              <a:buClrTx/>
              <a:buSzTx/>
              <a:buFont typeface="Arial" panose="020B0604020202020204" pitchFamily="34" charset="0"/>
              <a:buChar char="•"/>
              <a:tabLst/>
            </a:pPr>
            <a:r>
              <a:rPr lang="fr-FR" sz="2000" dirty="0">
                <a:solidFill>
                  <a:schemeClr val="tx1">
                    <a:lumMod val="95000"/>
                    <a:lumOff val="5000"/>
                  </a:schemeClr>
                </a:solidFill>
                <a:latin typeface="Georgia" panose="02040502050405020303" pitchFamily="18" charset="0"/>
                <a:cs typeface="Mongolian Baiti" panose="03000500000000000000" pitchFamily="66" charset="0"/>
              </a:rPr>
              <a:t>L’évaluation menée dans le cadre de la mise à jour du répertoire des SIG utilisés par les SFD a permis de dégager les constats ci-après sur un échantillon de 36 SFD :</a:t>
            </a:r>
          </a:p>
          <a:p>
            <a:pPr marL="800100" lvl="1" indent="-342900" eaLnBrk="0" fontAlgn="base" hangingPunct="0">
              <a:lnSpc>
                <a:spcPct val="114000"/>
              </a:lnSpc>
              <a:spcBef>
                <a:spcPts val="300"/>
              </a:spcBef>
              <a:spcAft>
                <a:spcPts val="300"/>
              </a:spcAft>
              <a:buFont typeface="Wingdings" panose="05000000000000000000" pitchFamily="2" charset="2"/>
              <a:buChar char="ü"/>
            </a:pPr>
            <a:r>
              <a:rPr lang="fr-FR" sz="2000" dirty="0">
                <a:solidFill>
                  <a:srgbClr val="C00000"/>
                </a:solidFill>
                <a:latin typeface="Georgia" panose="02040502050405020303" pitchFamily="18" charset="0"/>
                <a:cs typeface="Mongolian Baiti" panose="03000500000000000000" pitchFamily="66" charset="0"/>
              </a:rPr>
              <a:t>14 concepteurs </a:t>
            </a:r>
            <a:r>
              <a:rPr lang="fr-FR" sz="2000" dirty="0">
                <a:solidFill>
                  <a:schemeClr val="tx1">
                    <a:lumMod val="95000"/>
                    <a:lumOff val="5000"/>
                  </a:schemeClr>
                </a:solidFill>
                <a:latin typeface="Georgia" panose="02040502050405020303" pitchFamily="18" charset="0"/>
                <a:cs typeface="Mongolian Baiti" panose="03000500000000000000" pitchFamily="66" charset="0"/>
              </a:rPr>
              <a:t>sont présents dans le secteur, avec un total de </a:t>
            </a:r>
            <a:r>
              <a:rPr lang="fr-FR" sz="2000" dirty="0">
                <a:solidFill>
                  <a:srgbClr val="C00000"/>
                </a:solidFill>
                <a:latin typeface="Georgia" panose="02040502050405020303" pitchFamily="18" charset="0"/>
                <a:cs typeface="Mongolian Baiti" panose="03000500000000000000" pitchFamily="66" charset="0"/>
              </a:rPr>
              <a:t>37 logiciels </a:t>
            </a:r>
            <a:r>
              <a:rPr lang="fr-FR" sz="2000" dirty="0">
                <a:solidFill>
                  <a:schemeClr val="tx1">
                    <a:lumMod val="95000"/>
                    <a:lumOff val="5000"/>
                  </a:schemeClr>
                </a:solidFill>
                <a:latin typeface="Georgia" panose="02040502050405020303" pitchFamily="18" charset="0"/>
                <a:cs typeface="Mongolian Baiti" panose="03000500000000000000" pitchFamily="66" charset="0"/>
              </a:rPr>
              <a:t>utilisés ;</a:t>
            </a:r>
          </a:p>
          <a:p>
            <a:pPr marL="800100" lvl="1" indent="-342900" eaLnBrk="0" fontAlgn="base" hangingPunct="0">
              <a:lnSpc>
                <a:spcPct val="114000"/>
              </a:lnSpc>
              <a:spcBef>
                <a:spcPts val="300"/>
              </a:spcBef>
              <a:spcAft>
                <a:spcPts val="300"/>
              </a:spcAft>
              <a:buFont typeface="Wingdings" panose="05000000000000000000" pitchFamily="2" charset="2"/>
              <a:buChar char="ü"/>
            </a:pPr>
            <a:r>
              <a:rPr lang="fr-FR" sz="2000" dirty="0">
                <a:solidFill>
                  <a:schemeClr val="accent5">
                    <a:lumMod val="50000"/>
                  </a:schemeClr>
                </a:solidFill>
                <a:latin typeface="Georgia" panose="02040502050405020303" pitchFamily="18" charset="0"/>
                <a:cs typeface="Mongolian Baiti" panose="03000500000000000000" pitchFamily="66" charset="0"/>
              </a:rPr>
              <a:t>05 SFD utilisent des solutions développées en internes</a:t>
            </a:r>
            <a:r>
              <a:rPr lang="fr-FR" sz="2000" dirty="0">
                <a:solidFill>
                  <a:schemeClr val="tx1">
                    <a:lumMod val="95000"/>
                    <a:lumOff val="5000"/>
                  </a:schemeClr>
                </a:solidFill>
                <a:latin typeface="Georgia" panose="02040502050405020303" pitchFamily="18" charset="0"/>
                <a:cs typeface="Mongolian Baiti" panose="03000500000000000000" pitchFamily="66" charset="0"/>
              </a:rPr>
              <a:t>.</a:t>
            </a:r>
          </a:p>
          <a:p>
            <a:pPr marL="800100" lvl="1" indent="-342900" eaLnBrk="0" fontAlgn="base" hangingPunct="0">
              <a:lnSpc>
                <a:spcPct val="114000"/>
              </a:lnSpc>
              <a:spcBef>
                <a:spcPts val="300"/>
              </a:spcBef>
              <a:spcAft>
                <a:spcPts val="300"/>
              </a:spcAft>
              <a:buFont typeface="Wingdings" panose="05000000000000000000" pitchFamily="2" charset="2"/>
              <a:buChar char="ü"/>
            </a:pPr>
            <a:endParaRPr lang="fr-FR" sz="1100" dirty="0">
              <a:solidFill>
                <a:schemeClr val="tx1">
                  <a:lumMod val="95000"/>
                  <a:lumOff val="5000"/>
                </a:schemeClr>
              </a:solidFill>
              <a:latin typeface="Georgia" panose="02040502050405020303" pitchFamily="18" charset="0"/>
              <a:cs typeface="Mongolian Baiti" panose="03000500000000000000" pitchFamily="66" charset="0"/>
            </a:endParaRPr>
          </a:p>
          <a:p>
            <a:pPr marL="342900" indent="-342900" algn="just">
              <a:lnSpc>
                <a:spcPct val="107000"/>
              </a:lnSpc>
              <a:spcAft>
                <a:spcPts val="800"/>
              </a:spcAft>
              <a:buFont typeface="Arial" panose="020B0604020202020204" pitchFamily="34" charset="0"/>
              <a:buChar char="•"/>
            </a:pPr>
            <a:r>
              <a:rPr lang="fr-FR" sz="2000" dirty="0">
                <a:solidFill>
                  <a:schemeClr val="tx1">
                    <a:lumMod val="95000"/>
                    <a:lumOff val="5000"/>
                  </a:schemeClr>
                </a:solidFill>
                <a:latin typeface="Georgia" panose="02040502050405020303" pitchFamily="18" charset="0"/>
                <a:cs typeface="Mongolian Baiti" panose="03000500000000000000" pitchFamily="66" charset="0"/>
              </a:rPr>
              <a:t>Idéalement, le logiciel utilisé devrait être un ERP (Enterprise Resource Planning) intégrant des fonctionnalités essentielles pour la gestion des activités quotidiennes telles que la comptabilité, le portefeuille, les achats, la gestion de projets, la gestion des risques, la conformité, ainsi que les opérations d’approvisionnement.</a:t>
            </a:r>
          </a:p>
          <a:p>
            <a:pPr marL="800100" lvl="1" indent="-342900" algn="just">
              <a:lnSpc>
                <a:spcPct val="107000"/>
              </a:lnSpc>
              <a:spcAft>
                <a:spcPts val="800"/>
              </a:spcAft>
              <a:buFont typeface="Wingdings" panose="05000000000000000000" pitchFamily="2" charset="2"/>
              <a:buChar char="ü"/>
            </a:pPr>
            <a:r>
              <a:rPr lang="fr-FR" sz="2000" dirty="0">
                <a:solidFill>
                  <a:schemeClr val="accent5">
                    <a:lumMod val="50000"/>
                  </a:schemeClr>
                </a:solidFill>
                <a:latin typeface="Georgia" panose="02040502050405020303" pitchFamily="18" charset="0"/>
                <a:cs typeface="Mongolian Baiti" panose="03000500000000000000" pitchFamily="66" charset="0"/>
              </a:rPr>
              <a:t>Seulement 01 logiciel parmi ceux recensés répond à ces exigences et regroupe les caractéristiques d’un ERP.</a:t>
            </a:r>
            <a:endParaRPr lang="fr-FR" sz="2000" dirty="0">
              <a:solidFill>
                <a:schemeClr val="tx1"/>
              </a:solidFill>
              <a:latin typeface="Georgia" panose="02040502050405020303" pitchFamily="18" charset="0"/>
              <a:cs typeface="Mongolian Baiti" panose="03000500000000000000" pitchFamily="66" charset="0"/>
            </a:endParaRPr>
          </a:p>
          <a:p>
            <a:pPr marL="342900" indent="-342900" algn="just">
              <a:lnSpc>
                <a:spcPct val="107000"/>
              </a:lnSpc>
              <a:spcAft>
                <a:spcPts val="800"/>
              </a:spcAft>
              <a:buFont typeface="Arial" panose="020B0604020202020204" pitchFamily="34" charset="0"/>
              <a:buChar char="•"/>
            </a:pPr>
            <a:endParaRPr lang="fr-FR" sz="1000" dirty="0">
              <a:solidFill>
                <a:schemeClr val="tx1"/>
              </a:solidFill>
            </a:endParaRPr>
          </a:p>
          <a:p>
            <a:pPr marL="342900" indent="-342900" algn="just">
              <a:lnSpc>
                <a:spcPct val="107000"/>
              </a:lnSpc>
              <a:spcAft>
                <a:spcPts val="800"/>
              </a:spcAft>
              <a:buFont typeface="Arial" panose="020B0604020202020204" pitchFamily="34" charset="0"/>
              <a:buChar char="•"/>
            </a:pPr>
            <a:r>
              <a:rPr lang="fr-FR" sz="2000" dirty="0">
                <a:solidFill>
                  <a:schemeClr val="tx1">
                    <a:lumMod val="95000"/>
                    <a:lumOff val="5000"/>
                  </a:schemeClr>
                </a:solidFill>
                <a:latin typeface="Georgia" panose="02040502050405020303" pitchFamily="18" charset="0"/>
                <a:cs typeface="Mongolian Baiti" panose="03000500000000000000" pitchFamily="66" charset="0"/>
              </a:rPr>
              <a:t>Ce constat souligne un manque </a:t>
            </a:r>
            <a:r>
              <a:rPr lang="fr-FR" sz="2000" b="1" dirty="0">
                <a:solidFill>
                  <a:schemeClr val="tx1">
                    <a:lumMod val="95000"/>
                    <a:lumOff val="5000"/>
                  </a:schemeClr>
                </a:solidFill>
                <a:latin typeface="Georgia" panose="02040502050405020303" pitchFamily="18" charset="0"/>
                <a:cs typeface="Mongolian Baiti" panose="03000500000000000000" pitchFamily="66" charset="0"/>
              </a:rPr>
              <a:t>d’uniformisation et d’optimisation des outils de gestion utilisés par les SFD</a:t>
            </a:r>
            <a:r>
              <a:rPr lang="fr-FR" sz="2000" dirty="0">
                <a:solidFill>
                  <a:schemeClr val="tx1">
                    <a:lumMod val="95000"/>
                    <a:lumOff val="5000"/>
                  </a:schemeClr>
                </a:solidFill>
                <a:latin typeface="Georgia" panose="02040502050405020303" pitchFamily="18" charset="0"/>
                <a:cs typeface="Mongolian Baiti" panose="03000500000000000000" pitchFamily="66" charset="0"/>
              </a:rPr>
              <a:t>. </a:t>
            </a:r>
          </a:p>
          <a:p>
            <a:pPr marL="800100" lvl="1" indent="-342900" algn="just">
              <a:lnSpc>
                <a:spcPct val="107000"/>
              </a:lnSpc>
              <a:spcAft>
                <a:spcPts val="800"/>
              </a:spcAft>
              <a:buFont typeface="Wingdings" panose="05000000000000000000" pitchFamily="2" charset="2"/>
              <a:buChar char="ü"/>
            </a:pPr>
            <a:r>
              <a:rPr lang="fr-FR" sz="1600" dirty="0">
                <a:solidFill>
                  <a:schemeClr val="accent5">
                    <a:lumMod val="50000"/>
                  </a:schemeClr>
                </a:solidFill>
                <a:latin typeface="Georgia" panose="02040502050405020303" pitchFamily="18" charset="0"/>
                <a:cs typeface="Mongolian Baiti" panose="03000500000000000000" pitchFamily="66" charset="0"/>
              </a:rPr>
              <a:t>Nécessité de moderniser et de standardiser les SIG en privilégiant des solutions intégrées et évolutives, adaptées aux exigences réglementaires et aux besoins du secteur.</a:t>
            </a:r>
            <a:endParaRPr lang="fr-BJ" altLang="fr-BJ" sz="1600" dirty="0">
              <a:solidFill>
                <a:schemeClr val="accent5">
                  <a:lumMod val="50000"/>
                </a:schemeClr>
              </a:solidFill>
              <a:latin typeface="Georgia" panose="02040502050405020303" pitchFamily="18" charset="0"/>
              <a:cs typeface="Mongolian Baiti" panose="03000500000000000000" pitchFamily="66" charset="0"/>
            </a:endParaRPr>
          </a:p>
        </p:txBody>
      </p:sp>
      <p:sp>
        <p:nvSpPr>
          <p:cNvPr id="4" name="Titre 1">
            <a:extLst>
              <a:ext uri="{FF2B5EF4-FFF2-40B4-BE49-F238E27FC236}">
                <a16:creationId xmlns:a16="http://schemas.microsoft.com/office/drawing/2014/main" id="{A3E39218-CB23-53E2-5711-DD0A05B48966}"/>
              </a:ext>
            </a:extLst>
          </p:cNvPr>
          <p:cNvSpPr txBox="1">
            <a:spLocks/>
          </p:cNvSpPr>
          <p:nvPr/>
        </p:nvSpPr>
        <p:spPr>
          <a:xfrm>
            <a:off x="883824" y="322980"/>
            <a:ext cx="11038545" cy="6713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800" b="1" dirty="0">
                <a:solidFill>
                  <a:srgbClr val="7030A0"/>
                </a:solidFill>
                <a:latin typeface="Georgia" panose="02040502050405020303" pitchFamily="18" charset="0"/>
              </a:rPr>
              <a:t>Point sur le SIG des SFD</a:t>
            </a:r>
            <a:endParaRPr lang="fr-BJ" sz="2800" dirty="0">
              <a:solidFill>
                <a:srgbClr val="7030A0"/>
              </a:solidFill>
              <a:latin typeface="Georgia" panose="02040502050405020303" pitchFamily="18" charset="0"/>
            </a:endParaRPr>
          </a:p>
        </p:txBody>
      </p:sp>
      <p:sp>
        <p:nvSpPr>
          <p:cNvPr id="5" name="Espace réservé du numéro de diapositive 4">
            <a:extLst>
              <a:ext uri="{FF2B5EF4-FFF2-40B4-BE49-F238E27FC236}">
                <a16:creationId xmlns:a16="http://schemas.microsoft.com/office/drawing/2014/main" id="{563B4CC5-7E88-176D-403E-74F1CA7E52A4}"/>
              </a:ext>
            </a:extLst>
          </p:cNvPr>
          <p:cNvSpPr>
            <a:spLocks noGrp="1"/>
          </p:cNvSpPr>
          <p:nvPr>
            <p:ph type="sldNum" sz="quarter" idx="12"/>
          </p:nvPr>
        </p:nvSpPr>
        <p:spPr/>
        <p:txBody>
          <a:bodyPr/>
          <a:lstStyle/>
          <a:p>
            <a:fld id="{A83B0E56-5429-400E-B301-A26BDFBFDE48}" type="slidenum">
              <a:rPr lang="fr-BJ" smtClean="0"/>
              <a:t>18</a:t>
            </a:fld>
            <a:endParaRPr lang="fr-BJ"/>
          </a:p>
        </p:txBody>
      </p:sp>
      <p:pic>
        <p:nvPicPr>
          <p:cNvPr id="7" name="Image 6">
            <a:extLst>
              <a:ext uri="{FF2B5EF4-FFF2-40B4-BE49-F238E27FC236}">
                <a16:creationId xmlns:a16="http://schemas.microsoft.com/office/drawing/2014/main" id="{AC87E00E-DD05-B3A9-526A-84B7C1B85C65}"/>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cxnSp>
        <p:nvCxnSpPr>
          <p:cNvPr id="8" name="Connecteur droit avec flèche 7">
            <a:extLst>
              <a:ext uri="{FF2B5EF4-FFF2-40B4-BE49-F238E27FC236}">
                <a16:creationId xmlns:a16="http://schemas.microsoft.com/office/drawing/2014/main" id="{7DBC83CD-5A8B-ABF7-FBB8-19683AB5D600}"/>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33565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790401-923C-2C05-EA63-9642BD2A6F39}"/>
            </a:ext>
          </a:extLst>
        </p:cNvPr>
        <p:cNvGrpSpPr/>
        <p:nvPr/>
      </p:nvGrpSpPr>
      <p:grpSpPr>
        <a:xfrm>
          <a:off x="0" y="0"/>
          <a:ext cx="0" cy="0"/>
          <a:chOff x="0" y="0"/>
          <a:chExt cx="0" cy="0"/>
        </a:xfrm>
      </p:grpSpPr>
      <p:sp>
        <p:nvSpPr>
          <p:cNvPr id="6" name="Titre 1">
            <a:extLst>
              <a:ext uri="{FF2B5EF4-FFF2-40B4-BE49-F238E27FC236}">
                <a16:creationId xmlns:a16="http://schemas.microsoft.com/office/drawing/2014/main" id="{3B31A357-4CA2-E8C1-6C64-88F594E36621}"/>
              </a:ext>
            </a:extLst>
          </p:cNvPr>
          <p:cNvSpPr txBox="1">
            <a:spLocks/>
          </p:cNvSpPr>
          <p:nvPr/>
        </p:nvSpPr>
        <p:spPr>
          <a:xfrm>
            <a:off x="533042" y="69176"/>
            <a:ext cx="11269338" cy="87409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4800" b="1" dirty="0">
                <a:latin typeface="Georgia" panose="02040502050405020303" pitchFamily="18" charset="0"/>
              </a:rPr>
              <a:t>4.</a:t>
            </a:r>
            <a:r>
              <a:rPr lang="fr-FR" sz="3600" b="1" dirty="0">
                <a:latin typeface="Georgia" panose="02040502050405020303" pitchFamily="18" charset="0"/>
              </a:rPr>
              <a:t> </a:t>
            </a:r>
            <a:r>
              <a:rPr lang="fr-FR" sz="4800" b="1" dirty="0">
                <a:latin typeface="Georgia" panose="02040502050405020303" pitchFamily="18" charset="0"/>
              </a:rPr>
              <a:t>Conclusion</a:t>
            </a:r>
            <a:endParaRPr lang="fr-BJ" sz="3600" b="1" dirty="0">
              <a:latin typeface="Georgia" panose="02040502050405020303" pitchFamily="18" charset="0"/>
            </a:endParaRPr>
          </a:p>
        </p:txBody>
      </p:sp>
      <p:cxnSp>
        <p:nvCxnSpPr>
          <p:cNvPr id="7" name="Connecteur droit 6">
            <a:extLst>
              <a:ext uri="{FF2B5EF4-FFF2-40B4-BE49-F238E27FC236}">
                <a16:creationId xmlns:a16="http://schemas.microsoft.com/office/drawing/2014/main" id="{C5852DE3-B929-2F4B-8054-94B011BBB285}"/>
              </a:ext>
            </a:extLst>
          </p:cNvPr>
          <p:cNvCxnSpPr/>
          <p:nvPr/>
        </p:nvCxnSpPr>
        <p:spPr>
          <a:xfrm>
            <a:off x="372737" y="846761"/>
            <a:ext cx="11446525" cy="0"/>
          </a:xfrm>
          <a:prstGeom prst="line">
            <a:avLst/>
          </a:prstGeom>
          <a:ln w="381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0" name="Espace réservé du contenu 2">
            <a:extLst>
              <a:ext uri="{FF2B5EF4-FFF2-40B4-BE49-F238E27FC236}">
                <a16:creationId xmlns:a16="http://schemas.microsoft.com/office/drawing/2014/main" id="{DF2BC381-7C78-3462-A156-C9D3E63BB987}"/>
              </a:ext>
            </a:extLst>
          </p:cNvPr>
          <p:cNvSpPr txBox="1">
            <a:spLocks/>
          </p:cNvSpPr>
          <p:nvPr/>
        </p:nvSpPr>
        <p:spPr>
          <a:xfrm>
            <a:off x="696587" y="1068066"/>
            <a:ext cx="10952488" cy="5422381"/>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66700" indent="-266700" algn="just">
              <a:lnSpc>
                <a:spcPct val="150000"/>
              </a:lnSpc>
              <a:buFont typeface="Arial" panose="020B0604020202020204"/>
              <a:buChar char="•"/>
            </a:pPr>
            <a:r>
              <a:rPr lang="fr-FR" sz="2400" dirty="0">
                <a:latin typeface="Georgia" panose="02040502050405020303" pitchFamily="18" charset="0"/>
              </a:rPr>
              <a:t>Avec la Loi 2012-14, le secteur de la microfinance, notamment du Bénin, a enregistré des évolutions significatives au cours de ces dernières années en matière de :</a:t>
            </a:r>
          </a:p>
          <a:p>
            <a:pPr lvl="1" algn="just">
              <a:lnSpc>
                <a:spcPct val="150000"/>
              </a:lnSpc>
              <a:buFont typeface="Wingdings" panose="05000000000000000000" pitchFamily="2" charset="2"/>
              <a:buChar char="ü"/>
            </a:pPr>
            <a:r>
              <a:rPr lang="fr-FR" sz="1900" dirty="0">
                <a:latin typeface="Georgia" panose="02040502050405020303" pitchFamily="18" charset="0"/>
              </a:rPr>
              <a:t>Octroi de crédits pour le financement de l’économie ;</a:t>
            </a:r>
          </a:p>
          <a:p>
            <a:pPr lvl="1" algn="just">
              <a:lnSpc>
                <a:spcPct val="150000"/>
              </a:lnSpc>
              <a:buFont typeface="Wingdings" panose="05000000000000000000" pitchFamily="2" charset="2"/>
              <a:buChar char="ü"/>
            </a:pPr>
            <a:r>
              <a:rPr lang="fr-FR" sz="1900" dirty="0">
                <a:latin typeface="Georgia" panose="02040502050405020303" pitchFamily="18" charset="0"/>
              </a:rPr>
              <a:t>Nombre de bénéficiaires (notamment les femmes) ; </a:t>
            </a:r>
          </a:p>
          <a:p>
            <a:pPr lvl="1" algn="just">
              <a:lnSpc>
                <a:spcPct val="150000"/>
              </a:lnSpc>
              <a:buFont typeface="Wingdings" panose="05000000000000000000" pitchFamily="2" charset="2"/>
              <a:buChar char="ü"/>
            </a:pPr>
            <a:r>
              <a:rPr lang="fr-FR" sz="1900" dirty="0">
                <a:latin typeface="Georgia" panose="02040502050405020303" pitchFamily="18" charset="0"/>
              </a:rPr>
              <a:t>Couverture nationale ; etc.</a:t>
            </a:r>
          </a:p>
          <a:p>
            <a:pPr lvl="1" algn="just">
              <a:lnSpc>
                <a:spcPct val="150000"/>
              </a:lnSpc>
              <a:buFont typeface="Wingdings" panose="05000000000000000000" pitchFamily="2" charset="2"/>
              <a:buChar char="ü"/>
            </a:pPr>
            <a:endParaRPr lang="fr-FR" sz="2000" dirty="0">
              <a:latin typeface="Georgia" panose="02040502050405020303" pitchFamily="18" charset="0"/>
            </a:endParaRPr>
          </a:p>
          <a:p>
            <a:pPr algn="just">
              <a:lnSpc>
                <a:spcPct val="150000"/>
              </a:lnSpc>
            </a:pPr>
            <a:r>
              <a:rPr lang="fr-FR" sz="2400" dirty="0">
                <a:latin typeface="Georgia" panose="02040502050405020303" pitchFamily="18" charset="0"/>
              </a:rPr>
              <a:t>Tout ceci contribue à l’inclusion financière à travers la facilité d’accès et d’utilisation des services financiers par les populations exclues du système bancaire classique.</a:t>
            </a:r>
          </a:p>
          <a:p>
            <a:pPr lvl="1" algn="just">
              <a:lnSpc>
                <a:spcPct val="150000"/>
              </a:lnSpc>
              <a:buFont typeface="Wingdings" panose="05000000000000000000" pitchFamily="2" charset="2"/>
              <a:buChar char="ü"/>
            </a:pPr>
            <a:r>
              <a:rPr lang="fr-FR" sz="1900" dirty="0">
                <a:latin typeface="Georgia" panose="02040502050405020303" pitchFamily="18" charset="0"/>
              </a:rPr>
              <a:t>Toutefois, des insuffisances sont relevées dans l’application de cette loi et ont conduit à l’élaboration et à l’adoption le 21 décembre 2023 d’une nouvelle Loi uniforme régissant le secteur de la microfinance dans l’espace UMOA.</a:t>
            </a:r>
          </a:p>
          <a:p>
            <a:pPr lvl="1" algn="just">
              <a:lnSpc>
                <a:spcPct val="150000"/>
              </a:lnSpc>
              <a:buFont typeface="Wingdings" panose="05000000000000000000" pitchFamily="2" charset="2"/>
              <a:buChar char="ü"/>
            </a:pPr>
            <a:r>
              <a:rPr lang="fr-FR" sz="1900" dirty="0">
                <a:latin typeface="Georgia" panose="02040502050405020303" pitchFamily="18" charset="0"/>
              </a:rPr>
              <a:t>La Communication 2 présentera les grandes lignes de ladite Loi uniforme.</a:t>
            </a:r>
            <a:endParaRPr lang="fr-FR" sz="1500" dirty="0">
              <a:latin typeface="Georgia" panose="02040502050405020303" pitchFamily="18" charset="0"/>
            </a:endParaRPr>
          </a:p>
        </p:txBody>
      </p:sp>
      <p:pic>
        <p:nvPicPr>
          <p:cNvPr id="2" name="Image 1">
            <a:extLst>
              <a:ext uri="{FF2B5EF4-FFF2-40B4-BE49-F238E27FC236}">
                <a16:creationId xmlns:a16="http://schemas.microsoft.com/office/drawing/2014/main" id="{1F5614F8-627B-BC25-2C0E-57957F3A0692}"/>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
        <p:nvSpPr>
          <p:cNvPr id="3" name="Espace réservé du numéro de diapositive 2">
            <a:extLst>
              <a:ext uri="{FF2B5EF4-FFF2-40B4-BE49-F238E27FC236}">
                <a16:creationId xmlns:a16="http://schemas.microsoft.com/office/drawing/2014/main" id="{B215ADF8-5555-41D4-A979-197DD647A38B}"/>
              </a:ext>
            </a:extLst>
          </p:cNvPr>
          <p:cNvSpPr>
            <a:spLocks noGrp="1"/>
          </p:cNvSpPr>
          <p:nvPr>
            <p:ph type="sldNum" sz="quarter" idx="12"/>
          </p:nvPr>
        </p:nvSpPr>
        <p:spPr/>
        <p:txBody>
          <a:bodyPr/>
          <a:lstStyle/>
          <a:p>
            <a:fld id="{07AD5C4B-17C7-41A9-A1D0-19FD7524FF78}" type="slidenum">
              <a:rPr lang="fr-FR" smtClean="0"/>
              <a:t>19</a:t>
            </a:fld>
            <a:endParaRPr lang="fr-FR"/>
          </a:p>
        </p:txBody>
      </p:sp>
    </p:spTree>
    <p:extLst>
      <p:ext uri="{BB962C8B-B14F-4D97-AF65-F5344CB8AC3E}">
        <p14:creationId xmlns:p14="http://schemas.microsoft.com/office/powerpoint/2010/main" val="38929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69F54-6B4E-0483-B7B8-85144682122F}"/>
              </a:ext>
            </a:extLst>
          </p:cNvPr>
          <p:cNvSpPr>
            <a:spLocks noGrp="1"/>
          </p:cNvSpPr>
          <p:nvPr>
            <p:ph type="title"/>
          </p:nvPr>
        </p:nvSpPr>
        <p:spPr>
          <a:xfrm>
            <a:off x="540745" y="232923"/>
            <a:ext cx="10515600" cy="1325563"/>
          </a:xfrm>
        </p:spPr>
        <p:txBody>
          <a:bodyPr/>
          <a:lstStyle/>
          <a:p>
            <a:r>
              <a:rPr lang="fr-BJ" b="1" dirty="0">
                <a:latin typeface="Georgia" panose="02040502050405020303" pitchFamily="18" charset="0"/>
              </a:rPr>
              <a:t>PLAN</a:t>
            </a:r>
          </a:p>
        </p:txBody>
      </p:sp>
      <p:sp>
        <p:nvSpPr>
          <p:cNvPr id="3" name="Espace réservé du contenu 2">
            <a:extLst>
              <a:ext uri="{FF2B5EF4-FFF2-40B4-BE49-F238E27FC236}">
                <a16:creationId xmlns:a16="http://schemas.microsoft.com/office/drawing/2014/main" id="{EDA028CB-998F-FA1D-7C10-BC5EBC709C23}"/>
              </a:ext>
            </a:extLst>
          </p:cNvPr>
          <p:cNvSpPr>
            <a:spLocks noGrp="1"/>
          </p:cNvSpPr>
          <p:nvPr>
            <p:ph idx="1"/>
          </p:nvPr>
        </p:nvSpPr>
        <p:spPr>
          <a:xfrm>
            <a:off x="917614" y="1558485"/>
            <a:ext cx="10892468" cy="4952471"/>
          </a:xfrm>
        </p:spPr>
        <p:txBody>
          <a:bodyPr>
            <a:normAutofit fontScale="92500" lnSpcReduction="20000"/>
          </a:bodyPr>
          <a:lstStyle/>
          <a:p>
            <a:pPr marL="514350" indent="-514350">
              <a:lnSpc>
                <a:spcPct val="150000"/>
              </a:lnSpc>
              <a:buFont typeface="+mj-lt"/>
              <a:buAutoNum type="arabicPeriod"/>
            </a:pPr>
            <a:r>
              <a:rPr lang="fr-BJ" sz="3600" dirty="0">
                <a:latin typeface="Georgia" panose="02040502050405020303" pitchFamily="18" charset="0"/>
              </a:rPr>
              <a:t>Introduction</a:t>
            </a:r>
          </a:p>
          <a:p>
            <a:pPr marL="514350" indent="-514350">
              <a:lnSpc>
                <a:spcPct val="150000"/>
              </a:lnSpc>
              <a:buFont typeface="+mj-lt"/>
              <a:buAutoNum type="arabicPeriod"/>
            </a:pPr>
            <a:endParaRPr lang="fr-BJ" sz="1000" dirty="0">
              <a:latin typeface="Georgia" panose="02040502050405020303" pitchFamily="18" charset="0"/>
            </a:endParaRPr>
          </a:p>
          <a:p>
            <a:pPr marL="514350" indent="-514350">
              <a:lnSpc>
                <a:spcPct val="150000"/>
              </a:lnSpc>
              <a:buFont typeface="+mj-lt"/>
              <a:buAutoNum type="arabicPeriod"/>
            </a:pPr>
            <a:r>
              <a:rPr lang="fr-BJ" sz="3200" dirty="0">
                <a:latin typeface="Georgia" panose="02040502050405020303" pitchFamily="18" charset="0"/>
              </a:rPr>
              <a:t>Evolution de quelques indicateurs cles du secteur entre </a:t>
            </a:r>
            <a:r>
              <a:rPr lang="fr-BJ" sz="4000" dirty="0">
                <a:latin typeface="Georgia" panose="02040502050405020303" pitchFamily="18" charset="0"/>
              </a:rPr>
              <a:t>2012</a:t>
            </a:r>
            <a:r>
              <a:rPr lang="fr-BJ" sz="3200" dirty="0">
                <a:latin typeface="Georgia" panose="02040502050405020303" pitchFamily="18" charset="0"/>
              </a:rPr>
              <a:t> et </a:t>
            </a:r>
            <a:r>
              <a:rPr lang="fr-BJ" sz="4000" dirty="0">
                <a:latin typeface="Georgia" panose="02040502050405020303" pitchFamily="18" charset="0"/>
              </a:rPr>
              <a:t>2024</a:t>
            </a:r>
            <a:endParaRPr lang="fr-BJ" sz="3200" dirty="0">
              <a:latin typeface="Georgia" panose="02040502050405020303" pitchFamily="18" charset="0"/>
            </a:endParaRPr>
          </a:p>
          <a:p>
            <a:pPr marL="514350" indent="-514350">
              <a:lnSpc>
                <a:spcPct val="150000"/>
              </a:lnSpc>
              <a:buFont typeface="+mj-lt"/>
              <a:buAutoNum type="arabicPeriod"/>
            </a:pPr>
            <a:endParaRPr lang="fr-BJ" sz="1050" dirty="0">
              <a:latin typeface="Georgia" panose="02040502050405020303" pitchFamily="18" charset="0"/>
            </a:endParaRPr>
          </a:p>
          <a:p>
            <a:pPr marL="514350" indent="-514350">
              <a:lnSpc>
                <a:spcPct val="150000"/>
              </a:lnSpc>
              <a:buFont typeface="+mj-lt"/>
              <a:buAutoNum type="arabicPeriod"/>
            </a:pPr>
            <a:r>
              <a:rPr lang="fr-FR" sz="3900" dirty="0">
                <a:latin typeface="Georgia" panose="02040502050405020303" pitchFamily="18" charset="0"/>
              </a:rPr>
              <a:t>Point</a:t>
            </a:r>
            <a:r>
              <a:rPr lang="fr-BJ" sz="3900" dirty="0">
                <a:latin typeface="Georgia" panose="02040502050405020303" pitchFamily="18" charset="0"/>
              </a:rPr>
              <a:t> des actions de surveillances du secteur</a:t>
            </a:r>
          </a:p>
          <a:p>
            <a:pPr marL="514350" indent="-514350">
              <a:lnSpc>
                <a:spcPct val="150000"/>
              </a:lnSpc>
              <a:buFont typeface="+mj-lt"/>
              <a:buAutoNum type="arabicPeriod"/>
            </a:pPr>
            <a:endParaRPr lang="fr-BJ" sz="1050" dirty="0">
              <a:latin typeface="Georgia" panose="02040502050405020303" pitchFamily="18" charset="0"/>
            </a:endParaRPr>
          </a:p>
          <a:p>
            <a:pPr marL="514350" indent="-514350">
              <a:lnSpc>
                <a:spcPct val="150000"/>
              </a:lnSpc>
              <a:buFont typeface="+mj-lt"/>
              <a:buAutoNum type="arabicPeriod"/>
            </a:pPr>
            <a:r>
              <a:rPr lang="fr-BJ" sz="3900" dirty="0">
                <a:latin typeface="Georgia" panose="02040502050405020303" pitchFamily="18" charset="0"/>
              </a:rPr>
              <a:t>Conclusion</a:t>
            </a:r>
            <a:endParaRPr lang="fr-BJ" sz="3500" dirty="0">
              <a:latin typeface="Georgia" panose="02040502050405020303" pitchFamily="18" charset="0"/>
            </a:endParaRPr>
          </a:p>
        </p:txBody>
      </p:sp>
      <p:cxnSp>
        <p:nvCxnSpPr>
          <p:cNvPr id="5" name="Connecteur droit 4">
            <a:extLst>
              <a:ext uri="{FF2B5EF4-FFF2-40B4-BE49-F238E27FC236}">
                <a16:creationId xmlns:a16="http://schemas.microsoft.com/office/drawing/2014/main" id="{28DBF284-E6E4-2DFD-D421-6F82DCCD53F5}"/>
              </a:ext>
            </a:extLst>
          </p:cNvPr>
          <p:cNvCxnSpPr/>
          <p:nvPr/>
        </p:nvCxnSpPr>
        <p:spPr>
          <a:xfrm>
            <a:off x="363557" y="1333041"/>
            <a:ext cx="11446525"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pic>
        <p:nvPicPr>
          <p:cNvPr id="4" name="Image 3">
            <a:extLst>
              <a:ext uri="{FF2B5EF4-FFF2-40B4-BE49-F238E27FC236}">
                <a16:creationId xmlns:a16="http://schemas.microsoft.com/office/drawing/2014/main" id="{8F9FDA70-B3A0-C582-7404-27B9044FE740}"/>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
        <p:nvSpPr>
          <p:cNvPr id="6" name="Espace réservé du numéro de diapositive 5">
            <a:extLst>
              <a:ext uri="{FF2B5EF4-FFF2-40B4-BE49-F238E27FC236}">
                <a16:creationId xmlns:a16="http://schemas.microsoft.com/office/drawing/2014/main" id="{C63F5967-A59B-7277-CBFA-6135BAA54E1B}"/>
              </a:ext>
            </a:extLst>
          </p:cNvPr>
          <p:cNvSpPr>
            <a:spLocks noGrp="1"/>
          </p:cNvSpPr>
          <p:nvPr>
            <p:ph type="sldNum" sz="quarter" idx="12"/>
          </p:nvPr>
        </p:nvSpPr>
        <p:spPr/>
        <p:txBody>
          <a:bodyPr/>
          <a:lstStyle/>
          <a:p>
            <a:fld id="{A83B0E56-5429-400E-B301-A26BDFBFDE48}" type="slidenum">
              <a:rPr lang="fr-BJ" smtClean="0"/>
              <a:t>2</a:t>
            </a:fld>
            <a:endParaRPr lang="fr-BJ"/>
          </a:p>
        </p:txBody>
      </p:sp>
    </p:spTree>
    <p:extLst>
      <p:ext uri="{BB962C8B-B14F-4D97-AF65-F5344CB8AC3E}">
        <p14:creationId xmlns:p14="http://schemas.microsoft.com/office/powerpoint/2010/main" val="1102696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2784F684-2F26-177C-E75D-BA7B6FF9EF63}"/>
              </a:ext>
            </a:extLst>
          </p:cNvPr>
          <p:cNvSpPr txBox="1"/>
          <p:nvPr/>
        </p:nvSpPr>
        <p:spPr>
          <a:xfrm>
            <a:off x="2028825" y="2424351"/>
            <a:ext cx="7884242" cy="1077218"/>
          </a:xfrm>
          <a:prstGeom prst="rect">
            <a:avLst/>
          </a:prstGeom>
          <a:noFill/>
        </p:spPr>
        <p:txBody>
          <a:bodyPr wrap="square" rtlCol="0">
            <a:spAutoFit/>
          </a:bodyPr>
          <a:lstStyle/>
          <a:p>
            <a:pPr algn="ctr"/>
            <a:r>
              <a:rPr lang="fr-FR" sz="3200" b="1" dirty="0">
                <a:latin typeface="Georgia" panose="02040502050405020303" pitchFamily="18" charset="0"/>
              </a:rPr>
              <a:t>MERCI POUR VOTRE AIMABLE ATTENTION</a:t>
            </a:r>
          </a:p>
        </p:txBody>
      </p:sp>
      <p:pic>
        <p:nvPicPr>
          <p:cNvPr id="3" name="Image 2">
            <a:extLst>
              <a:ext uri="{FF2B5EF4-FFF2-40B4-BE49-F238E27FC236}">
                <a16:creationId xmlns:a16="http://schemas.microsoft.com/office/drawing/2014/main" id="{C969C42B-FD7C-5EB1-417D-6A6388A104E7}"/>
              </a:ext>
            </a:extLst>
          </p:cNvPr>
          <p:cNvPicPr>
            <a:picLocks noChangeAspect="1"/>
          </p:cNvPicPr>
          <p:nvPr/>
        </p:nvPicPr>
        <p:blipFill>
          <a:blip r:embed="rId2">
            <a:extLst>
              <a:ext uri="{28A0092B-C50C-407E-A947-70E740481C1C}">
                <a14:useLocalDpi xmlns:a14="http://schemas.microsoft.com/office/drawing/2010/main" val="0"/>
              </a:ext>
            </a:extLst>
          </a:blip>
          <a:srcRect l="60874"/>
          <a:stretch/>
        </p:blipFill>
        <p:spPr bwMode="auto">
          <a:xfrm>
            <a:off x="3982084" y="3980557"/>
            <a:ext cx="4024191" cy="1293194"/>
          </a:xfrm>
          <a:prstGeom prst="rect">
            <a:avLst/>
          </a:prstGeom>
          <a:noFill/>
          <a:ln>
            <a:noFill/>
          </a:ln>
        </p:spPr>
      </p:pic>
      <p:sp>
        <p:nvSpPr>
          <p:cNvPr id="4" name="Espace réservé du numéro de diapositive 3">
            <a:extLst>
              <a:ext uri="{FF2B5EF4-FFF2-40B4-BE49-F238E27FC236}">
                <a16:creationId xmlns:a16="http://schemas.microsoft.com/office/drawing/2014/main" id="{8D0791F8-68B8-ED66-A833-C55E7CF1BEA7}"/>
              </a:ext>
            </a:extLst>
          </p:cNvPr>
          <p:cNvSpPr>
            <a:spLocks noGrp="1"/>
          </p:cNvSpPr>
          <p:nvPr>
            <p:ph type="sldNum" sz="quarter" idx="12"/>
          </p:nvPr>
        </p:nvSpPr>
        <p:spPr/>
        <p:txBody>
          <a:bodyPr/>
          <a:lstStyle/>
          <a:p>
            <a:fld id="{07AD5C4B-17C7-41A9-A1D0-19FD7524FF78}" type="slidenum">
              <a:rPr lang="fr-FR" smtClean="0"/>
              <a:t>20</a:t>
            </a:fld>
            <a:endParaRPr lang="fr-FR"/>
          </a:p>
        </p:txBody>
      </p:sp>
      <p:sp>
        <p:nvSpPr>
          <p:cNvPr id="6" name="ZoneTexte 5">
            <a:extLst>
              <a:ext uri="{FF2B5EF4-FFF2-40B4-BE49-F238E27FC236}">
                <a16:creationId xmlns:a16="http://schemas.microsoft.com/office/drawing/2014/main" id="{F47BB8BA-2EB7-D692-78F6-AE625B179F4A}"/>
              </a:ext>
            </a:extLst>
          </p:cNvPr>
          <p:cNvSpPr txBox="1"/>
          <p:nvPr/>
        </p:nvSpPr>
        <p:spPr>
          <a:xfrm>
            <a:off x="2922946" y="5383407"/>
            <a:ext cx="6096000" cy="369332"/>
          </a:xfrm>
          <a:prstGeom prst="rect">
            <a:avLst/>
          </a:prstGeom>
          <a:noFill/>
        </p:spPr>
        <p:txBody>
          <a:bodyPr wrap="square">
            <a:spAutoFit/>
          </a:bodyPr>
          <a:lstStyle/>
          <a:p>
            <a:pPr marL="0" indent="0" algn="ctr">
              <a:lnSpc>
                <a:spcPct val="100000"/>
              </a:lnSpc>
              <a:buNone/>
            </a:pPr>
            <a:r>
              <a:rPr lang="fr-FR" sz="1800" dirty="0">
                <a:solidFill>
                  <a:schemeClr val="accent5">
                    <a:lumMod val="50000"/>
                  </a:schemeClr>
                </a:solidFill>
                <a:latin typeface="Georgia" panose="02040502050405020303" pitchFamily="18" charset="0"/>
                <a:hlinkClick r:id="rId3"/>
              </a:rPr>
              <a:t>anssfd.bj</a:t>
            </a:r>
            <a:r>
              <a:rPr lang="fr-FR" sz="1800" dirty="0">
                <a:solidFill>
                  <a:schemeClr val="accent5">
                    <a:lumMod val="50000"/>
                  </a:schemeClr>
                </a:solidFill>
                <a:latin typeface="Georgia" panose="02040502050405020303" pitchFamily="18" charset="0"/>
              </a:rPr>
              <a:t> </a:t>
            </a:r>
          </a:p>
        </p:txBody>
      </p:sp>
    </p:spTree>
    <p:extLst>
      <p:ext uri="{BB962C8B-B14F-4D97-AF65-F5344CB8AC3E}">
        <p14:creationId xmlns:p14="http://schemas.microsoft.com/office/powerpoint/2010/main" val="3632966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66DD4-9786-092C-9BCC-33ED5462B6F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214FBB9-DB44-FB02-3064-77B48B666E0C}"/>
              </a:ext>
            </a:extLst>
          </p:cNvPr>
          <p:cNvSpPr>
            <a:spLocks noGrp="1"/>
          </p:cNvSpPr>
          <p:nvPr>
            <p:ph type="title"/>
          </p:nvPr>
        </p:nvSpPr>
        <p:spPr>
          <a:xfrm>
            <a:off x="540745" y="232923"/>
            <a:ext cx="10515600" cy="1325563"/>
          </a:xfrm>
        </p:spPr>
        <p:txBody>
          <a:bodyPr/>
          <a:lstStyle/>
          <a:p>
            <a:r>
              <a:rPr lang="fr-BJ" sz="4800" b="1" dirty="0">
                <a:latin typeface="Georgia" panose="02040502050405020303" pitchFamily="18" charset="0"/>
              </a:rPr>
              <a:t>Introduction</a:t>
            </a:r>
            <a:endParaRPr lang="fr-BJ" b="1" dirty="0">
              <a:latin typeface="Georgia" panose="02040502050405020303" pitchFamily="18" charset="0"/>
            </a:endParaRPr>
          </a:p>
        </p:txBody>
      </p:sp>
      <p:sp>
        <p:nvSpPr>
          <p:cNvPr id="3" name="Espace réservé du contenu 2">
            <a:extLst>
              <a:ext uri="{FF2B5EF4-FFF2-40B4-BE49-F238E27FC236}">
                <a16:creationId xmlns:a16="http://schemas.microsoft.com/office/drawing/2014/main" id="{F434C499-EE37-1B3E-F0DD-57123C7208BD}"/>
              </a:ext>
            </a:extLst>
          </p:cNvPr>
          <p:cNvSpPr>
            <a:spLocks noGrp="1"/>
          </p:cNvSpPr>
          <p:nvPr>
            <p:ph idx="1"/>
          </p:nvPr>
        </p:nvSpPr>
        <p:spPr>
          <a:xfrm>
            <a:off x="758786" y="1459333"/>
            <a:ext cx="11051295" cy="4952471"/>
          </a:xfrm>
        </p:spPr>
        <p:txBody>
          <a:bodyPr>
            <a:normAutofit fontScale="70000" lnSpcReduction="20000"/>
          </a:bodyPr>
          <a:lstStyle/>
          <a:p>
            <a:pPr algn="just">
              <a:lnSpc>
                <a:spcPct val="150000"/>
              </a:lnSpc>
            </a:pPr>
            <a:r>
              <a:rPr lang="fr-FR" kern="100" dirty="0">
                <a:latin typeface="Georgia" panose="02040502050405020303" pitchFamily="18" charset="0"/>
                <a:ea typeface="Calibri" panose="020F0502020204030204" pitchFamily="34" charset="0"/>
                <a:cs typeface="Times New Roman" panose="02020603050405020304" pitchFamily="18" charset="0"/>
              </a:rPr>
              <a:t>Depuis plus d’une dizaine d’années, le secteur de la microfinance du Bénin est régi par la L</a:t>
            </a:r>
            <a:r>
              <a:rPr lang="fr-FR" sz="2800" kern="100" dirty="0">
                <a:effectLst/>
                <a:latin typeface="Georgia" panose="02040502050405020303" pitchFamily="18" charset="0"/>
                <a:ea typeface="Calibri" panose="020F0502020204030204" pitchFamily="34" charset="0"/>
                <a:cs typeface="Times New Roman" panose="02020603050405020304" pitchFamily="18" charset="0"/>
              </a:rPr>
              <a:t>oi 2012-14 portant règlementation des </a:t>
            </a:r>
            <a:r>
              <a:rPr lang="fr-FR" kern="100" dirty="0">
                <a:latin typeface="Georgia" panose="02040502050405020303" pitchFamily="18" charset="0"/>
                <a:ea typeface="Calibri" panose="020F0502020204030204" pitchFamily="34" charset="0"/>
                <a:cs typeface="Times New Roman" panose="02020603050405020304" pitchFamily="18" charset="0"/>
              </a:rPr>
              <a:t>SFD en République du Bénin.</a:t>
            </a:r>
          </a:p>
          <a:p>
            <a:pPr algn="just">
              <a:lnSpc>
                <a:spcPct val="150000"/>
              </a:lnSpc>
            </a:pPr>
            <a:endParaRPr lang="fr-FR" kern="100" dirty="0">
              <a:latin typeface="Georgia" panose="02040502050405020303" pitchFamily="18" charset="0"/>
              <a:cs typeface="Times New Roman" panose="02020603050405020304" pitchFamily="18" charset="0"/>
            </a:endParaRPr>
          </a:p>
          <a:p>
            <a:pPr algn="just">
              <a:lnSpc>
                <a:spcPct val="150000"/>
              </a:lnSpc>
            </a:pPr>
            <a:r>
              <a:rPr lang="fr-FR" kern="100" dirty="0">
                <a:latin typeface="Georgia" panose="02040502050405020303" pitchFamily="18" charset="0"/>
                <a:cs typeface="Times New Roman" panose="02020603050405020304" pitchFamily="18" charset="0"/>
              </a:rPr>
              <a:t>Cette loi a permis de structurer le secteur mais aussi, de relever certaines limites qui ont conduit à l’élaboration et l’adoption par le Conseil des Ministres de l’UMOA, le </a:t>
            </a:r>
            <a:r>
              <a:rPr lang="fr-FR" b="1" kern="100" dirty="0">
                <a:solidFill>
                  <a:srgbClr val="005493"/>
                </a:solidFill>
                <a:latin typeface="Georgia" panose="02040502050405020303" pitchFamily="18" charset="0"/>
                <a:cs typeface="Times New Roman" panose="02020603050405020304" pitchFamily="18" charset="0"/>
              </a:rPr>
              <a:t>21 décembre 2023, </a:t>
            </a:r>
            <a:r>
              <a:rPr lang="fr-FR" kern="100" dirty="0">
                <a:latin typeface="Georgia" panose="02040502050405020303" pitchFamily="18" charset="0"/>
                <a:cs typeface="Times New Roman" panose="02020603050405020304" pitchFamily="18" charset="0"/>
              </a:rPr>
              <a:t>à Cotonou d’une </a:t>
            </a:r>
            <a:r>
              <a:rPr lang="fr-FR" b="1" kern="100" dirty="0">
                <a:solidFill>
                  <a:srgbClr val="005493"/>
                </a:solidFill>
                <a:latin typeface="Georgia" panose="02040502050405020303" pitchFamily="18" charset="0"/>
                <a:cs typeface="Times New Roman" panose="02020603050405020304" pitchFamily="18" charset="0"/>
              </a:rPr>
              <a:t>nouvelle loi uniforme </a:t>
            </a:r>
            <a:r>
              <a:rPr lang="fr-FR" kern="100" dirty="0">
                <a:latin typeface="Georgia" panose="02040502050405020303" pitchFamily="18" charset="0"/>
                <a:cs typeface="Times New Roman" panose="02020603050405020304" pitchFamily="18" charset="0"/>
              </a:rPr>
              <a:t>régissant la microfinance dans UEMOA.</a:t>
            </a:r>
          </a:p>
          <a:p>
            <a:pPr algn="just">
              <a:lnSpc>
                <a:spcPct val="150000"/>
              </a:lnSpc>
            </a:pPr>
            <a:endParaRPr lang="fr-FR" sz="2800" kern="100" dirty="0">
              <a:effectLst/>
              <a:latin typeface="Georgia" panose="02040502050405020303" pitchFamily="18" charset="0"/>
              <a:ea typeface="Calibri" panose="020F0502020204030204" pitchFamily="34" charset="0"/>
              <a:cs typeface="Times New Roman" panose="02020603050405020304" pitchFamily="18" charset="0"/>
            </a:endParaRPr>
          </a:p>
          <a:p>
            <a:pPr algn="just">
              <a:lnSpc>
                <a:spcPct val="150000"/>
              </a:lnSpc>
            </a:pPr>
            <a:r>
              <a:rPr lang="fr-FR" sz="2800" kern="100" dirty="0">
                <a:effectLst/>
                <a:latin typeface="Georgia" panose="02040502050405020303" pitchFamily="18" charset="0"/>
                <a:ea typeface="Calibri" panose="020F0502020204030204" pitchFamily="34" charset="0"/>
                <a:cs typeface="Times New Roman" panose="02020603050405020304" pitchFamily="18" charset="0"/>
              </a:rPr>
              <a:t>Cette communication vise à présenter l’état du secteur au </a:t>
            </a:r>
            <a:r>
              <a:rPr lang="fr-FR" sz="2800" b="1" kern="100" dirty="0">
                <a:effectLst/>
                <a:latin typeface="Georgia" panose="02040502050405020303" pitchFamily="18" charset="0"/>
                <a:ea typeface="Calibri" panose="020F0502020204030204" pitchFamily="34" charset="0"/>
                <a:cs typeface="Times New Roman" panose="02020603050405020304" pitchFamily="18" charset="0"/>
              </a:rPr>
              <a:t>31 décembre 2024 </a:t>
            </a:r>
            <a:r>
              <a:rPr lang="fr-FR" sz="2800" kern="100" dirty="0">
                <a:effectLst/>
                <a:latin typeface="Georgia" panose="02040502050405020303" pitchFamily="18" charset="0"/>
                <a:ea typeface="Calibri" panose="020F0502020204030204" pitchFamily="34" charset="0"/>
                <a:cs typeface="Times New Roman" panose="02020603050405020304" pitchFamily="18" charset="0"/>
              </a:rPr>
              <a:t>et évaluer les progrès réalisés jusque là, avant l’entrée en vigueur de ce nouveau cadre réglementaire en cours d’examen à l’Assemblée </a:t>
            </a:r>
            <a:r>
              <a:rPr lang="fr-FR" kern="100" dirty="0">
                <a:latin typeface="Georgia" panose="02040502050405020303" pitchFamily="18" charset="0"/>
                <a:ea typeface="Calibri" panose="020F0502020204030204" pitchFamily="34" charset="0"/>
                <a:cs typeface="Times New Roman" panose="02020603050405020304" pitchFamily="18" charset="0"/>
              </a:rPr>
              <a:t>n</a:t>
            </a:r>
            <a:r>
              <a:rPr lang="fr-FR" sz="2800" kern="100" dirty="0">
                <a:effectLst/>
                <a:latin typeface="Georgia" panose="02040502050405020303" pitchFamily="18" charset="0"/>
                <a:ea typeface="Calibri" panose="020F0502020204030204" pitchFamily="34" charset="0"/>
                <a:cs typeface="Times New Roman" panose="02020603050405020304" pitchFamily="18" charset="0"/>
              </a:rPr>
              <a:t>ationale. </a:t>
            </a:r>
            <a:endParaRPr lang="fr-FR" sz="3200" dirty="0">
              <a:latin typeface="Georgia" panose="02040502050405020303" pitchFamily="18" charset="0"/>
            </a:endParaRPr>
          </a:p>
        </p:txBody>
      </p:sp>
      <p:cxnSp>
        <p:nvCxnSpPr>
          <p:cNvPr id="5" name="Connecteur droit 4">
            <a:extLst>
              <a:ext uri="{FF2B5EF4-FFF2-40B4-BE49-F238E27FC236}">
                <a16:creationId xmlns:a16="http://schemas.microsoft.com/office/drawing/2014/main" id="{46FE53E7-1277-E1FE-4103-84C9EA4154F8}"/>
              </a:ext>
            </a:extLst>
          </p:cNvPr>
          <p:cNvCxnSpPr/>
          <p:nvPr/>
        </p:nvCxnSpPr>
        <p:spPr>
          <a:xfrm>
            <a:off x="363557" y="1333041"/>
            <a:ext cx="11446525" cy="0"/>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4" name="Espace réservé du numéro de diapositive 3">
            <a:extLst>
              <a:ext uri="{FF2B5EF4-FFF2-40B4-BE49-F238E27FC236}">
                <a16:creationId xmlns:a16="http://schemas.microsoft.com/office/drawing/2014/main" id="{B1AD2A9C-509F-DA3E-1D49-B2A4EDD5C7DD}"/>
              </a:ext>
            </a:extLst>
          </p:cNvPr>
          <p:cNvSpPr>
            <a:spLocks noGrp="1"/>
          </p:cNvSpPr>
          <p:nvPr>
            <p:ph type="sldNum" sz="quarter" idx="12"/>
          </p:nvPr>
        </p:nvSpPr>
        <p:spPr/>
        <p:txBody>
          <a:bodyPr/>
          <a:lstStyle/>
          <a:p>
            <a:fld id="{A83B0E56-5429-400E-B301-A26BDFBFDE48}" type="slidenum">
              <a:rPr lang="fr-BJ" smtClean="0"/>
              <a:t>3</a:t>
            </a:fld>
            <a:endParaRPr lang="fr-BJ"/>
          </a:p>
        </p:txBody>
      </p:sp>
      <p:pic>
        <p:nvPicPr>
          <p:cNvPr id="6" name="Image 5">
            <a:extLst>
              <a:ext uri="{FF2B5EF4-FFF2-40B4-BE49-F238E27FC236}">
                <a16:creationId xmlns:a16="http://schemas.microsoft.com/office/drawing/2014/main" id="{289D4A1B-9EB9-F89F-17F4-D09176DC720A}"/>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Tree>
    <p:extLst>
      <p:ext uri="{BB962C8B-B14F-4D97-AF65-F5344CB8AC3E}">
        <p14:creationId xmlns:p14="http://schemas.microsoft.com/office/powerpoint/2010/main" val="2242273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CF6A30-0404-E005-BB04-21C929C6918C}"/>
            </a:ext>
          </a:extLst>
        </p:cNvPr>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B61CF22A-D33D-2BF6-A674-1F41F85477C1}"/>
              </a:ext>
            </a:extLst>
          </p:cNvPr>
          <p:cNvSpPr/>
          <p:nvPr/>
        </p:nvSpPr>
        <p:spPr>
          <a:xfrm>
            <a:off x="1164000" y="2324559"/>
            <a:ext cx="9864000" cy="1440000"/>
          </a:xfrm>
          <a:prstGeom prst="roundRect">
            <a:avLst/>
          </a:prstGeom>
          <a:noFill/>
          <a:ln w="3810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534988" indent="-534988" algn="ctr"/>
            <a:r>
              <a:rPr lang="fr-FR" sz="4800" b="1" dirty="0">
                <a:solidFill>
                  <a:schemeClr val="tx1"/>
                </a:solidFill>
                <a:latin typeface="Georgia" panose="02040502050405020303" pitchFamily="18" charset="0"/>
              </a:rPr>
              <a:t>2.</a:t>
            </a:r>
            <a:r>
              <a:rPr lang="fr-FR" sz="3600" b="1" dirty="0">
                <a:solidFill>
                  <a:schemeClr val="tx1"/>
                </a:solidFill>
                <a:latin typeface="Georgia" panose="02040502050405020303" pitchFamily="18" charset="0"/>
              </a:rPr>
              <a:t> </a:t>
            </a:r>
            <a:r>
              <a:rPr lang="fr-FR" sz="3400" b="1" dirty="0">
                <a:solidFill>
                  <a:schemeClr val="tx1"/>
                </a:solidFill>
                <a:latin typeface="Georgia" panose="02040502050405020303" pitchFamily="18" charset="0"/>
              </a:rPr>
              <a:t>Évolution de quelques indicateurs clés de performance entre 2012 et 2024</a:t>
            </a:r>
            <a:endParaRPr lang="fr-BJ" sz="3400" b="1" dirty="0">
              <a:solidFill>
                <a:schemeClr val="tx1"/>
              </a:solidFill>
            </a:endParaRPr>
          </a:p>
        </p:txBody>
      </p:sp>
      <p:sp>
        <p:nvSpPr>
          <p:cNvPr id="2" name="Espace réservé du numéro de diapositive 1">
            <a:extLst>
              <a:ext uri="{FF2B5EF4-FFF2-40B4-BE49-F238E27FC236}">
                <a16:creationId xmlns:a16="http://schemas.microsoft.com/office/drawing/2014/main" id="{1F2EB84E-7672-D0D0-DA19-133F2C49A3EC}"/>
              </a:ext>
            </a:extLst>
          </p:cNvPr>
          <p:cNvSpPr>
            <a:spLocks noGrp="1"/>
          </p:cNvSpPr>
          <p:nvPr>
            <p:ph type="sldNum" sz="quarter" idx="12"/>
          </p:nvPr>
        </p:nvSpPr>
        <p:spPr/>
        <p:txBody>
          <a:bodyPr/>
          <a:lstStyle/>
          <a:p>
            <a:fld id="{A83B0E56-5429-400E-B301-A26BDFBFDE48}" type="slidenum">
              <a:rPr lang="fr-BJ" smtClean="0"/>
              <a:t>4</a:t>
            </a:fld>
            <a:endParaRPr lang="fr-BJ"/>
          </a:p>
        </p:txBody>
      </p:sp>
      <p:pic>
        <p:nvPicPr>
          <p:cNvPr id="3" name="Image 2">
            <a:extLst>
              <a:ext uri="{FF2B5EF4-FFF2-40B4-BE49-F238E27FC236}">
                <a16:creationId xmlns:a16="http://schemas.microsoft.com/office/drawing/2014/main" id="{66FFF673-4AE2-16A2-8BAA-935D093814C8}"/>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spTree>
    <p:extLst>
      <p:ext uri="{BB962C8B-B14F-4D97-AF65-F5344CB8AC3E}">
        <p14:creationId xmlns:p14="http://schemas.microsoft.com/office/powerpoint/2010/main" val="2690241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1D51E05-CCE5-ED88-CA14-ACD8AF2A4961}"/>
              </a:ext>
            </a:extLst>
          </p:cNvPr>
          <p:cNvSpPr>
            <a:spLocks noGrp="1"/>
          </p:cNvSpPr>
          <p:nvPr>
            <p:ph idx="1"/>
          </p:nvPr>
        </p:nvSpPr>
        <p:spPr>
          <a:xfrm>
            <a:off x="502920" y="1387476"/>
            <a:ext cx="10803709" cy="5105400"/>
          </a:xfrm>
        </p:spPr>
        <p:txBody>
          <a:bodyPr>
            <a:noAutofit/>
          </a:bodyPr>
          <a:lstStyle/>
          <a:p>
            <a:pPr algn="just">
              <a:lnSpc>
                <a:spcPct val="100000"/>
              </a:lnSpc>
            </a:pPr>
            <a:endParaRPr lang="fr-FR" dirty="0">
              <a:latin typeface="Georgia" panose="02040502050405020303" pitchFamily="18" charset="0"/>
              <a:cs typeface="Mongolian Baiti" panose="03000500000000000000" pitchFamily="66" charset="0"/>
            </a:endParaRPr>
          </a:p>
          <a:p>
            <a:pPr algn="just">
              <a:lnSpc>
                <a:spcPct val="100000"/>
              </a:lnSpc>
            </a:pPr>
            <a:endParaRPr lang="fr-FR" sz="1800" dirty="0">
              <a:latin typeface="Georgia" panose="02040502050405020303" pitchFamily="18" charset="0"/>
              <a:cs typeface="Mongolian Baiti" panose="03000500000000000000" pitchFamily="66" charset="0"/>
            </a:endParaRPr>
          </a:p>
          <a:p>
            <a:pPr algn="just">
              <a:lnSpc>
                <a:spcPct val="100000"/>
              </a:lnSpc>
            </a:pPr>
            <a:endParaRPr lang="fr-FR" sz="1800" dirty="0">
              <a:latin typeface="Georgia" panose="02040502050405020303" pitchFamily="18" charset="0"/>
              <a:cs typeface="Mongolian Baiti" panose="03000500000000000000" pitchFamily="66" charset="0"/>
            </a:endParaRPr>
          </a:p>
          <a:p>
            <a:pPr marL="0" indent="0" algn="just">
              <a:lnSpc>
                <a:spcPct val="100000"/>
              </a:lnSpc>
              <a:buNone/>
            </a:pPr>
            <a:endParaRPr lang="fr-FR" sz="1800" dirty="0">
              <a:latin typeface="Georgia" panose="02040502050405020303" pitchFamily="18" charset="0"/>
              <a:cs typeface="Mongolian Baiti" panose="03000500000000000000" pitchFamily="66" charset="0"/>
            </a:endParaRPr>
          </a:p>
          <a:p>
            <a:pPr marL="0" indent="0" algn="just">
              <a:lnSpc>
                <a:spcPct val="100000"/>
              </a:lnSpc>
              <a:buNone/>
            </a:pPr>
            <a:endParaRPr lang="fr-FR" sz="1800" dirty="0">
              <a:latin typeface="Georgia" panose="02040502050405020303" pitchFamily="18" charset="0"/>
              <a:cs typeface="Mongolian Baiti" panose="03000500000000000000" pitchFamily="66" charset="0"/>
            </a:endParaRPr>
          </a:p>
          <a:p>
            <a:pPr marL="0" indent="0" algn="just">
              <a:lnSpc>
                <a:spcPct val="100000"/>
              </a:lnSpc>
              <a:buNone/>
            </a:pPr>
            <a:endParaRPr lang="fr-FR" sz="1800" dirty="0">
              <a:latin typeface="Georgia" panose="02040502050405020303" pitchFamily="18" charset="0"/>
              <a:cs typeface="Mongolian Baiti" panose="03000500000000000000" pitchFamily="66" charset="0"/>
            </a:endParaRPr>
          </a:p>
          <a:p>
            <a:pPr marL="0" indent="0" algn="just">
              <a:lnSpc>
                <a:spcPct val="100000"/>
              </a:lnSpc>
              <a:buNone/>
            </a:pPr>
            <a:endParaRPr lang="fr-FR" sz="1800" dirty="0">
              <a:latin typeface="Georgia" panose="02040502050405020303" pitchFamily="18" charset="0"/>
              <a:cs typeface="Mongolian Baiti" panose="03000500000000000000" pitchFamily="66" charset="0"/>
            </a:endParaRPr>
          </a:p>
          <a:p>
            <a:pPr marL="0" indent="0" algn="just">
              <a:lnSpc>
                <a:spcPct val="100000"/>
              </a:lnSpc>
              <a:buNone/>
            </a:pPr>
            <a:endParaRPr lang="fr-FR" sz="1800" dirty="0">
              <a:latin typeface="Georgia" panose="02040502050405020303" pitchFamily="18" charset="0"/>
              <a:cs typeface="Mongolian Baiti" panose="03000500000000000000" pitchFamily="66"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fr-FR" altLang="fr-BJ" sz="1800" b="0" i="0" u="none" strike="noStrike" cap="none" normalizeH="0" baseline="0" dirty="0">
                <a:ln>
                  <a:noFill/>
                </a:ln>
                <a:solidFill>
                  <a:schemeClr val="tx1"/>
                </a:solidFill>
                <a:effectLst/>
                <a:latin typeface="Georgia" panose="02040502050405020303" pitchFamily="18" charset="0"/>
                <a:cs typeface="Mongolian Baiti" panose="03000500000000000000" pitchFamily="66" charset="0"/>
              </a:rPr>
              <a:t> </a:t>
            </a:r>
            <a:endParaRPr lang="fr-FR" altLang="fr-BJ" sz="1800" dirty="0">
              <a:latin typeface="Georgia" panose="02040502050405020303" pitchFamily="18" charset="0"/>
              <a:cs typeface="Mongolian Baiti" panose="03000500000000000000" pitchFamily="66" charset="0"/>
            </a:endParaRPr>
          </a:p>
          <a:p>
            <a:pPr marL="0" indent="0" algn="just">
              <a:lnSpc>
                <a:spcPct val="100000"/>
              </a:lnSpc>
              <a:buNone/>
            </a:pPr>
            <a:endParaRPr lang="fr-BJ" sz="1800" dirty="0">
              <a:latin typeface="Georgia" panose="02040502050405020303" pitchFamily="18" charset="0"/>
              <a:cs typeface="Mongolian Baiti" panose="03000500000000000000" pitchFamily="66" charset="0"/>
            </a:endParaRPr>
          </a:p>
          <a:p>
            <a:pPr algn="just">
              <a:lnSpc>
                <a:spcPct val="100000"/>
              </a:lnSpc>
            </a:pPr>
            <a:endParaRPr lang="fr-BJ" sz="1800" dirty="0">
              <a:latin typeface="Georgia" panose="02040502050405020303" pitchFamily="18" charset="0"/>
              <a:cs typeface="Mongolian Baiti" panose="03000500000000000000" pitchFamily="66" charset="0"/>
            </a:endParaRPr>
          </a:p>
        </p:txBody>
      </p:sp>
      <p:sp>
        <p:nvSpPr>
          <p:cNvPr id="9" name="Rectangle 8">
            <a:extLst>
              <a:ext uri="{FF2B5EF4-FFF2-40B4-BE49-F238E27FC236}">
                <a16:creationId xmlns:a16="http://schemas.microsoft.com/office/drawing/2014/main" id="{8EAC8A02-DB6D-3649-42B2-25D6E96A3E3B}"/>
              </a:ext>
            </a:extLst>
          </p:cNvPr>
          <p:cNvSpPr/>
          <p:nvPr/>
        </p:nvSpPr>
        <p:spPr>
          <a:xfrm>
            <a:off x="6042644" y="3435173"/>
            <a:ext cx="5930609" cy="310775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R="0" lvl="0" algn="just" defTabSz="914400" rtl="0" eaLnBrk="0" fontAlgn="base" latinLnBrk="0" hangingPunct="0">
              <a:lnSpc>
                <a:spcPct val="114000"/>
              </a:lnSpc>
              <a:spcBef>
                <a:spcPts val="300"/>
              </a:spcBef>
              <a:spcAft>
                <a:spcPts val="300"/>
              </a:spcAft>
              <a:buClrTx/>
              <a:buSzTx/>
              <a:tabLst/>
            </a:pPr>
            <a:r>
              <a:rPr lang="fr-FR" altLang="fr-BJ" sz="1400" dirty="0">
                <a:solidFill>
                  <a:schemeClr val="tx1">
                    <a:lumMod val="95000"/>
                    <a:lumOff val="5000"/>
                  </a:schemeClr>
                </a:solidFill>
                <a:latin typeface="Georgia" panose="02040502050405020303" pitchFamily="18" charset="0"/>
                <a:cs typeface="Mongolian Baiti" panose="03000500000000000000" pitchFamily="66" charset="0"/>
              </a:rPr>
              <a:t>En dehors de l’accompagnement à la conformité des SFD existants déjà dans le secteur avant la mise en vigueur de la loi en 2012 au Bénin, </a:t>
            </a:r>
            <a:r>
              <a:rPr lang="fr-FR" altLang="fr-BJ" sz="1400" b="1" dirty="0">
                <a:solidFill>
                  <a:srgbClr val="00B050"/>
                </a:solidFill>
                <a:latin typeface="Georgia" panose="02040502050405020303" pitchFamily="18" charset="0"/>
                <a:cs typeface="Mongolian Baiti" panose="03000500000000000000" pitchFamily="66" charset="0"/>
              </a:rPr>
              <a:t>74</a:t>
            </a:r>
            <a:r>
              <a:rPr lang="fr-FR" altLang="fr-BJ" sz="1400" dirty="0">
                <a:solidFill>
                  <a:schemeClr val="tx1">
                    <a:lumMod val="95000"/>
                    <a:lumOff val="5000"/>
                  </a:schemeClr>
                </a:solidFill>
                <a:latin typeface="Georgia" panose="02040502050405020303" pitchFamily="18" charset="0"/>
                <a:cs typeface="Mongolian Baiti" panose="03000500000000000000" pitchFamily="66" charset="0"/>
              </a:rPr>
              <a:t> nouvelles autorisations d’exercices ont été accordées et </a:t>
            </a:r>
            <a:r>
              <a:rPr lang="fr-FR" altLang="fr-BJ" sz="1400" b="1" dirty="0">
                <a:solidFill>
                  <a:srgbClr val="FF0000"/>
                </a:solidFill>
                <a:latin typeface="Georgia" panose="02040502050405020303" pitchFamily="18" charset="0"/>
                <a:cs typeface="Mongolian Baiti" panose="03000500000000000000" pitchFamily="66" charset="0"/>
              </a:rPr>
              <a:t>19</a:t>
            </a:r>
            <a:r>
              <a:rPr lang="fr-FR" altLang="fr-BJ" sz="1400" dirty="0">
                <a:solidFill>
                  <a:schemeClr val="tx1">
                    <a:lumMod val="95000"/>
                    <a:lumOff val="5000"/>
                  </a:schemeClr>
                </a:solidFill>
                <a:latin typeface="Georgia" panose="02040502050405020303" pitchFamily="18" charset="0"/>
                <a:cs typeface="Mongolian Baiti" panose="03000500000000000000" pitchFamily="66" charset="0"/>
              </a:rPr>
              <a:t> retraits d’agrément ont été opérés entre 2012 et 2024.</a:t>
            </a:r>
          </a:p>
          <a:p>
            <a:pPr marR="0" lvl="0" algn="just" defTabSz="914400" rtl="0" eaLnBrk="0" fontAlgn="base" latinLnBrk="0" hangingPunct="0">
              <a:lnSpc>
                <a:spcPct val="114000"/>
              </a:lnSpc>
              <a:spcBef>
                <a:spcPts val="300"/>
              </a:spcBef>
              <a:spcAft>
                <a:spcPts val="300"/>
              </a:spcAft>
              <a:buClrTx/>
              <a:buSzTx/>
              <a:tabLst/>
            </a:pPr>
            <a:r>
              <a:rPr lang="fr-FR" altLang="fr-BJ" sz="1400" dirty="0">
                <a:solidFill>
                  <a:schemeClr val="tx1">
                    <a:lumMod val="95000"/>
                    <a:lumOff val="5000"/>
                  </a:schemeClr>
                </a:solidFill>
                <a:latin typeface="Georgia" panose="02040502050405020303" pitchFamily="18" charset="0"/>
                <a:cs typeface="Mongolian Baiti" panose="03000500000000000000" pitchFamily="66" charset="0"/>
              </a:rPr>
              <a:t>Le nombre de points de service des SFD a considérablement augmenté (ou presque doublé) au cours de ces 12 dernières années, passant de </a:t>
            </a:r>
            <a:r>
              <a:rPr lang="fr-FR" altLang="fr-BJ" sz="1400" b="1" dirty="0">
                <a:solidFill>
                  <a:schemeClr val="accent5">
                    <a:lumMod val="50000"/>
                  </a:schemeClr>
                </a:solidFill>
                <a:latin typeface="Georgia" panose="02040502050405020303" pitchFamily="18" charset="0"/>
                <a:cs typeface="Mongolian Baiti" panose="03000500000000000000" pitchFamily="66" charset="0"/>
              </a:rPr>
              <a:t>482</a:t>
            </a:r>
            <a:r>
              <a:rPr lang="fr-FR" altLang="fr-BJ" sz="1400" dirty="0">
                <a:solidFill>
                  <a:schemeClr val="tx1">
                    <a:lumMod val="95000"/>
                    <a:lumOff val="5000"/>
                  </a:schemeClr>
                </a:solidFill>
                <a:latin typeface="Georgia" panose="02040502050405020303" pitchFamily="18" charset="0"/>
                <a:cs typeface="Mongolian Baiti" panose="03000500000000000000" pitchFamily="66" charset="0"/>
              </a:rPr>
              <a:t> PS en 2012 à </a:t>
            </a:r>
            <a:r>
              <a:rPr lang="fr-FR" altLang="fr-BJ" sz="1400" b="1" dirty="0">
                <a:solidFill>
                  <a:schemeClr val="accent5">
                    <a:lumMod val="50000"/>
                  </a:schemeClr>
                </a:solidFill>
                <a:latin typeface="Georgia" panose="02040502050405020303" pitchFamily="18" charset="0"/>
                <a:cs typeface="Mongolian Baiti" panose="03000500000000000000" pitchFamily="66" charset="0"/>
              </a:rPr>
              <a:t>924</a:t>
            </a:r>
            <a:r>
              <a:rPr lang="fr-FR" altLang="fr-BJ" sz="1400" dirty="0">
                <a:solidFill>
                  <a:schemeClr val="tx1">
                    <a:lumMod val="95000"/>
                    <a:lumOff val="5000"/>
                  </a:schemeClr>
                </a:solidFill>
                <a:latin typeface="Georgia" panose="02040502050405020303" pitchFamily="18" charset="0"/>
                <a:cs typeface="Mongolian Baiti" panose="03000500000000000000" pitchFamily="66" charset="0"/>
              </a:rPr>
              <a:t> PS au 31/12/2024.  Ceci traduit :</a:t>
            </a:r>
          </a:p>
          <a:p>
            <a:pPr marL="404813" marR="0" lvl="0" indent="-285750" algn="just" defTabSz="914400" rtl="0" eaLnBrk="0" fontAlgn="base" latinLnBrk="0" hangingPunct="0">
              <a:lnSpc>
                <a:spcPct val="100000"/>
              </a:lnSpc>
              <a:spcBef>
                <a:spcPts val="300"/>
              </a:spcBef>
              <a:spcAft>
                <a:spcPts val="300"/>
              </a:spcAft>
              <a:buClrTx/>
              <a:buSzTx/>
              <a:buFont typeface="Arial" panose="020B0604020202020204" pitchFamily="34" charset="0"/>
              <a:buChar char="•"/>
            </a:pPr>
            <a:r>
              <a:rPr lang="fr-FR" sz="1200" dirty="0">
                <a:solidFill>
                  <a:srgbClr val="000000"/>
                </a:solidFill>
                <a:latin typeface="Georgia" panose="02040502050405020303" pitchFamily="18" charset="0"/>
              </a:rPr>
              <a:t>Une meilleure accessibilité des populations aux services financiers ;</a:t>
            </a:r>
          </a:p>
          <a:p>
            <a:pPr marL="404813" lvl="0" indent="-285750" algn="just" eaLnBrk="0" fontAlgn="base" hangingPunct="0">
              <a:spcBef>
                <a:spcPts val="300"/>
              </a:spcBef>
              <a:spcAft>
                <a:spcPts val="300"/>
              </a:spcAft>
              <a:buFont typeface="Arial" panose="020B0604020202020204" pitchFamily="34" charset="0"/>
              <a:buChar char="•"/>
            </a:pPr>
            <a:r>
              <a:rPr lang="fr-FR" sz="1200" dirty="0">
                <a:solidFill>
                  <a:srgbClr val="000000"/>
                </a:solidFill>
                <a:latin typeface="Georgia" panose="02040502050405020303" pitchFamily="18" charset="0"/>
              </a:rPr>
              <a:t>Une contribution au renforcement de l’inclusion financière ; </a:t>
            </a:r>
          </a:p>
          <a:p>
            <a:pPr marL="404813" lvl="0" indent="-285750" algn="just" eaLnBrk="0" fontAlgn="base" hangingPunct="0">
              <a:spcBef>
                <a:spcPts val="300"/>
              </a:spcBef>
              <a:spcAft>
                <a:spcPts val="300"/>
              </a:spcAft>
              <a:buFont typeface="Arial" panose="020B0604020202020204" pitchFamily="34" charset="0"/>
              <a:buChar char="•"/>
            </a:pPr>
            <a:r>
              <a:rPr lang="fr-FR" sz="1200" dirty="0">
                <a:solidFill>
                  <a:srgbClr val="000000"/>
                </a:solidFill>
                <a:latin typeface="Georgia" panose="02040502050405020303" pitchFamily="18" charset="0"/>
              </a:rPr>
              <a:t>Un élargissement de la couverture géographique et une dynamisation de l’activité économique locale ; etc.</a:t>
            </a:r>
            <a:endParaRPr lang="fr-BJ" altLang="fr-BJ" sz="1200" dirty="0">
              <a:solidFill>
                <a:srgbClr val="000000"/>
              </a:solidFill>
              <a:latin typeface="Georgia" panose="02040502050405020303" pitchFamily="18" charset="0"/>
            </a:endParaRPr>
          </a:p>
        </p:txBody>
      </p:sp>
      <p:sp>
        <p:nvSpPr>
          <p:cNvPr id="18" name="Rectangle 17">
            <a:extLst>
              <a:ext uri="{FF2B5EF4-FFF2-40B4-BE49-F238E27FC236}">
                <a16:creationId xmlns:a16="http://schemas.microsoft.com/office/drawing/2014/main" id="{DBAA0C44-C0E7-F31A-79A9-F8796437FD0F}"/>
              </a:ext>
            </a:extLst>
          </p:cNvPr>
          <p:cNvSpPr/>
          <p:nvPr/>
        </p:nvSpPr>
        <p:spPr>
          <a:xfrm>
            <a:off x="733252" y="3662680"/>
            <a:ext cx="5069536" cy="49467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fr-FR" sz="1300" b="1" dirty="0">
                <a:solidFill>
                  <a:srgbClr val="7030A0"/>
                </a:solidFill>
                <a:latin typeface="Georgia" panose="02040502050405020303" pitchFamily="18" charset="0"/>
                <a:ea typeface="+mj-ea"/>
                <a:cs typeface="+mj-cs"/>
              </a:rPr>
              <a:t>ÉVOLUTION DU NOMBRE DE POINTS DE SERVICES</a:t>
            </a:r>
            <a:endParaRPr lang="fr-BJ" sz="1300" b="1" dirty="0">
              <a:solidFill>
                <a:srgbClr val="7030A0"/>
              </a:solidFill>
              <a:latin typeface="Georgia" panose="02040502050405020303" pitchFamily="18" charset="0"/>
              <a:ea typeface="+mj-ea"/>
              <a:cs typeface="+mj-cs"/>
            </a:endParaRPr>
          </a:p>
        </p:txBody>
      </p:sp>
      <p:sp>
        <p:nvSpPr>
          <p:cNvPr id="4" name="Titre 1">
            <a:extLst>
              <a:ext uri="{FF2B5EF4-FFF2-40B4-BE49-F238E27FC236}">
                <a16:creationId xmlns:a16="http://schemas.microsoft.com/office/drawing/2014/main" id="{E16E40D4-66A2-62BB-8667-F4CF8206B4DB}"/>
              </a:ext>
            </a:extLst>
          </p:cNvPr>
          <p:cNvSpPr txBox="1">
            <a:spLocks/>
          </p:cNvSpPr>
          <p:nvPr/>
        </p:nvSpPr>
        <p:spPr>
          <a:xfrm>
            <a:off x="883824" y="322980"/>
            <a:ext cx="10375593" cy="6713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BJ" sz="2800" b="1" dirty="0">
                <a:solidFill>
                  <a:srgbClr val="7030A0"/>
                </a:solidFill>
                <a:latin typeface="Georgia" panose="02040502050405020303" pitchFamily="18" charset="0"/>
              </a:rPr>
              <a:t>Évolution du nombre de SFD agréés ou autorisés</a:t>
            </a:r>
          </a:p>
        </p:txBody>
      </p:sp>
      <p:sp>
        <p:nvSpPr>
          <p:cNvPr id="10" name="Ellipse 9">
            <a:extLst>
              <a:ext uri="{FF2B5EF4-FFF2-40B4-BE49-F238E27FC236}">
                <a16:creationId xmlns:a16="http://schemas.microsoft.com/office/drawing/2014/main" id="{703864C5-45F1-5CE5-E7A5-706EC6EC465B}"/>
              </a:ext>
            </a:extLst>
          </p:cNvPr>
          <p:cNvSpPr/>
          <p:nvPr/>
        </p:nvSpPr>
        <p:spPr>
          <a:xfrm>
            <a:off x="5361635" y="1067709"/>
            <a:ext cx="429658" cy="422084"/>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J"/>
          </a:p>
        </p:txBody>
      </p:sp>
      <p:sp>
        <p:nvSpPr>
          <p:cNvPr id="11" name="Ellipse 10">
            <a:extLst>
              <a:ext uri="{FF2B5EF4-FFF2-40B4-BE49-F238E27FC236}">
                <a16:creationId xmlns:a16="http://schemas.microsoft.com/office/drawing/2014/main" id="{93CD5794-FBFC-1D9F-04D2-59A39E7DCEFE}"/>
              </a:ext>
            </a:extLst>
          </p:cNvPr>
          <p:cNvSpPr/>
          <p:nvPr/>
        </p:nvSpPr>
        <p:spPr>
          <a:xfrm>
            <a:off x="455749" y="1902650"/>
            <a:ext cx="429658" cy="422084"/>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J"/>
          </a:p>
        </p:txBody>
      </p:sp>
      <p:sp>
        <p:nvSpPr>
          <p:cNvPr id="5" name="Espace réservé du numéro de diapositive 4">
            <a:extLst>
              <a:ext uri="{FF2B5EF4-FFF2-40B4-BE49-F238E27FC236}">
                <a16:creationId xmlns:a16="http://schemas.microsoft.com/office/drawing/2014/main" id="{D0B987FB-91A4-D084-DA36-8D7E8D1EFF6C}"/>
              </a:ext>
            </a:extLst>
          </p:cNvPr>
          <p:cNvSpPr>
            <a:spLocks noGrp="1"/>
          </p:cNvSpPr>
          <p:nvPr>
            <p:ph type="sldNum" sz="quarter" idx="12"/>
          </p:nvPr>
        </p:nvSpPr>
        <p:spPr/>
        <p:txBody>
          <a:bodyPr/>
          <a:lstStyle/>
          <a:p>
            <a:fld id="{A83B0E56-5429-400E-B301-A26BDFBFDE48}" type="slidenum">
              <a:rPr lang="fr-BJ" smtClean="0"/>
              <a:t>5</a:t>
            </a:fld>
            <a:endParaRPr lang="fr-BJ"/>
          </a:p>
        </p:txBody>
      </p:sp>
      <p:pic>
        <p:nvPicPr>
          <p:cNvPr id="7" name="Image 6">
            <a:extLst>
              <a:ext uri="{FF2B5EF4-FFF2-40B4-BE49-F238E27FC236}">
                <a16:creationId xmlns:a16="http://schemas.microsoft.com/office/drawing/2014/main" id="{939C2ACA-9FFD-9F64-BBF4-C87561112000}"/>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cxnSp>
        <p:nvCxnSpPr>
          <p:cNvPr id="8" name="Connecteur droit avec flèche 7">
            <a:extLst>
              <a:ext uri="{FF2B5EF4-FFF2-40B4-BE49-F238E27FC236}">
                <a16:creationId xmlns:a16="http://schemas.microsoft.com/office/drawing/2014/main" id="{13A81AEB-DC76-A47A-455A-399CBB3ED940}"/>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id="{7AD0D719-446A-049E-CB16-8273BCC7F937}"/>
              </a:ext>
            </a:extLst>
          </p:cNvPr>
          <p:cNvCxnSpPr>
            <a:cxnSpLocks/>
          </p:cNvCxnSpPr>
          <p:nvPr/>
        </p:nvCxnSpPr>
        <p:spPr>
          <a:xfrm>
            <a:off x="385361" y="3910018"/>
            <a:ext cx="292893" cy="0"/>
          </a:xfrm>
          <a:prstGeom prst="straightConnector1">
            <a:avLst/>
          </a:prstGeom>
          <a:ln w="38100">
            <a:solidFill>
              <a:srgbClr val="005493"/>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2" name="Graphique 21">
            <a:extLst>
              <a:ext uri="{FF2B5EF4-FFF2-40B4-BE49-F238E27FC236}">
                <a16:creationId xmlns:a16="http://schemas.microsoft.com/office/drawing/2014/main" id="{9156CBC4-9101-4F16-F304-ECC573DF6E04}"/>
              </a:ext>
            </a:extLst>
          </p:cNvPr>
          <p:cNvGraphicFramePr>
            <a:graphicFrameLocks/>
          </p:cNvGraphicFramePr>
          <p:nvPr>
            <p:extLst>
              <p:ext uri="{D42A27DB-BD31-4B8C-83A1-F6EECF244321}">
                <p14:modId xmlns:p14="http://schemas.microsoft.com/office/powerpoint/2010/main" val="469304406"/>
              </p:ext>
            </p:extLst>
          </p:nvPr>
        </p:nvGraphicFramePr>
        <p:xfrm>
          <a:off x="322823" y="3829833"/>
          <a:ext cx="5581951" cy="2724462"/>
        </p:xfrm>
        <a:graphic>
          <a:graphicData uri="http://schemas.openxmlformats.org/drawingml/2006/chart">
            <c:chart xmlns:c="http://schemas.openxmlformats.org/drawingml/2006/chart" xmlns:r="http://schemas.openxmlformats.org/officeDocument/2006/relationships" r:id="rId4"/>
          </a:graphicData>
        </a:graphic>
      </p:graphicFrame>
      <p:sp>
        <p:nvSpPr>
          <p:cNvPr id="23" name="Ellipse 22">
            <a:extLst>
              <a:ext uri="{FF2B5EF4-FFF2-40B4-BE49-F238E27FC236}">
                <a16:creationId xmlns:a16="http://schemas.microsoft.com/office/drawing/2014/main" id="{3C5CE2D5-CFE6-A5D3-4956-E8E4135812CF}"/>
              </a:ext>
            </a:extLst>
          </p:cNvPr>
          <p:cNvSpPr/>
          <p:nvPr/>
        </p:nvSpPr>
        <p:spPr>
          <a:xfrm>
            <a:off x="4146652" y="5015575"/>
            <a:ext cx="429658" cy="422084"/>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J"/>
          </a:p>
        </p:txBody>
      </p:sp>
      <p:sp>
        <p:nvSpPr>
          <p:cNvPr id="24" name="Ellipse 23">
            <a:extLst>
              <a:ext uri="{FF2B5EF4-FFF2-40B4-BE49-F238E27FC236}">
                <a16:creationId xmlns:a16="http://schemas.microsoft.com/office/drawing/2014/main" id="{95F0438F-28E3-2C09-72C1-BA6BA65A597F}"/>
              </a:ext>
            </a:extLst>
          </p:cNvPr>
          <p:cNvSpPr/>
          <p:nvPr/>
        </p:nvSpPr>
        <p:spPr>
          <a:xfrm>
            <a:off x="5321944" y="4387408"/>
            <a:ext cx="429658" cy="422084"/>
          </a:xfrm>
          <a:prstGeom prst="ellipse">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J"/>
          </a:p>
        </p:txBody>
      </p:sp>
      <p:graphicFrame>
        <p:nvGraphicFramePr>
          <p:cNvPr id="6" name="Graphique 5">
            <a:extLst>
              <a:ext uri="{FF2B5EF4-FFF2-40B4-BE49-F238E27FC236}">
                <a16:creationId xmlns:a16="http://schemas.microsoft.com/office/drawing/2014/main" id="{9F473DAF-AAE3-5750-C7DB-BF738EF639A8}"/>
              </a:ext>
            </a:extLst>
          </p:cNvPr>
          <p:cNvGraphicFramePr>
            <a:graphicFrameLocks/>
          </p:cNvGraphicFramePr>
          <p:nvPr>
            <p:extLst>
              <p:ext uri="{D42A27DB-BD31-4B8C-83A1-F6EECF244321}">
                <p14:modId xmlns:p14="http://schemas.microsoft.com/office/powerpoint/2010/main" val="4146789811"/>
              </p:ext>
            </p:extLst>
          </p:nvPr>
        </p:nvGraphicFramePr>
        <p:xfrm>
          <a:off x="294213" y="1072895"/>
          <a:ext cx="5610561" cy="2307477"/>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5" name="Graphique 14">
            <a:extLst>
              <a:ext uri="{FF2B5EF4-FFF2-40B4-BE49-F238E27FC236}">
                <a16:creationId xmlns:a16="http://schemas.microsoft.com/office/drawing/2014/main" id="{A95F5F63-45A0-B50E-AB92-6C8BCBA98897}"/>
              </a:ext>
            </a:extLst>
          </p:cNvPr>
          <p:cNvGraphicFramePr>
            <a:graphicFrameLocks/>
          </p:cNvGraphicFramePr>
          <p:nvPr>
            <p:extLst>
              <p:ext uri="{D42A27DB-BD31-4B8C-83A1-F6EECF244321}">
                <p14:modId xmlns:p14="http://schemas.microsoft.com/office/powerpoint/2010/main" val="4040009731"/>
              </p:ext>
            </p:extLst>
          </p:nvPr>
        </p:nvGraphicFramePr>
        <p:xfrm>
          <a:off x="6113481" y="932866"/>
          <a:ext cx="5591621" cy="244088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568522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7B60EB-241A-D8BC-5CBB-14D45C99D9B6}"/>
            </a:ext>
          </a:extLst>
        </p:cNvPr>
        <p:cNvGrpSpPr/>
        <p:nvPr/>
      </p:nvGrpSpPr>
      <p:grpSpPr>
        <a:xfrm>
          <a:off x="0" y="0"/>
          <a:ext cx="0" cy="0"/>
          <a:chOff x="0" y="0"/>
          <a:chExt cx="0" cy="0"/>
        </a:xfrm>
      </p:grpSpPr>
      <p:sp>
        <p:nvSpPr>
          <p:cNvPr id="4" name="Titre 1">
            <a:extLst>
              <a:ext uri="{FF2B5EF4-FFF2-40B4-BE49-F238E27FC236}">
                <a16:creationId xmlns:a16="http://schemas.microsoft.com/office/drawing/2014/main" id="{034002B7-D02C-C995-CC67-E84183EF093B}"/>
              </a:ext>
            </a:extLst>
          </p:cNvPr>
          <p:cNvSpPr txBox="1">
            <a:spLocks/>
          </p:cNvSpPr>
          <p:nvPr/>
        </p:nvSpPr>
        <p:spPr>
          <a:xfrm>
            <a:off x="883824" y="322980"/>
            <a:ext cx="10375593" cy="67130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2400" b="1" dirty="0">
                <a:solidFill>
                  <a:srgbClr val="7030A0"/>
                </a:solidFill>
                <a:latin typeface="Georgia" panose="02040502050405020303" pitchFamily="18" charset="0"/>
              </a:rPr>
              <a:t>Répartitions des points de service des SFD au 31 décembre 2024</a:t>
            </a:r>
            <a:endParaRPr lang="fr-BJ" sz="2400" b="1" dirty="0">
              <a:solidFill>
                <a:srgbClr val="7030A0"/>
              </a:solidFill>
              <a:latin typeface="Georgia" panose="02040502050405020303" pitchFamily="18" charset="0"/>
            </a:endParaRPr>
          </a:p>
        </p:txBody>
      </p:sp>
      <p:sp>
        <p:nvSpPr>
          <p:cNvPr id="5" name="Espace réservé du numéro de diapositive 4">
            <a:extLst>
              <a:ext uri="{FF2B5EF4-FFF2-40B4-BE49-F238E27FC236}">
                <a16:creationId xmlns:a16="http://schemas.microsoft.com/office/drawing/2014/main" id="{FFD6A72C-2031-9AA5-3043-6FA8EE47B504}"/>
              </a:ext>
            </a:extLst>
          </p:cNvPr>
          <p:cNvSpPr>
            <a:spLocks noGrp="1"/>
          </p:cNvSpPr>
          <p:nvPr>
            <p:ph type="sldNum" sz="quarter" idx="12"/>
          </p:nvPr>
        </p:nvSpPr>
        <p:spPr/>
        <p:txBody>
          <a:bodyPr/>
          <a:lstStyle/>
          <a:p>
            <a:fld id="{A83B0E56-5429-400E-B301-A26BDFBFDE48}" type="slidenum">
              <a:rPr lang="fr-BJ" smtClean="0"/>
              <a:t>6</a:t>
            </a:fld>
            <a:endParaRPr lang="fr-BJ"/>
          </a:p>
        </p:txBody>
      </p:sp>
      <p:pic>
        <p:nvPicPr>
          <p:cNvPr id="7" name="Image 6">
            <a:extLst>
              <a:ext uri="{FF2B5EF4-FFF2-40B4-BE49-F238E27FC236}">
                <a16:creationId xmlns:a16="http://schemas.microsoft.com/office/drawing/2014/main" id="{A048D633-C11F-F3E9-F980-F26BB86E3A32}"/>
              </a:ext>
            </a:extLst>
          </p:cNvPr>
          <p:cNvPicPr>
            <a:picLocks noChangeAspect="1"/>
          </p:cNvPicPr>
          <p:nvPr/>
        </p:nvPicPr>
        <p:blipFill>
          <a:blip r:embed="rId3">
            <a:extLst>
              <a:ext uri="{28A0092B-C50C-407E-A947-70E740481C1C}">
                <a14:useLocalDpi xmlns:a14="http://schemas.microsoft.com/office/drawing/2010/main" val="0"/>
              </a:ext>
            </a:extLst>
          </a:blip>
          <a:srcRect l="60874"/>
          <a:stretch/>
        </p:blipFill>
        <p:spPr bwMode="auto">
          <a:xfrm>
            <a:off x="9791700" y="6307756"/>
            <a:ext cx="1264645" cy="406400"/>
          </a:xfrm>
          <a:prstGeom prst="rect">
            <a:avLst/>
          </a:prstGeom>
          <a:noFill/>
          <a:ln>
            <a:noFill/>
          </a:ln>
        </p:spPr>
      </p:pic>
      <p:cxnSp>
        <p:nvCxnSpPr>
          <p:cNvPr id="8" name="Connecteur droit avec flèche 7">
            <a:extLst>
              <a:ext uri="{FF2B5EF4-FFF2-40B4-BE49-F238E27FC236}">
                <a16:creationId xmlns:a16="http://schemas.microsoft.com/office/drawing/2014/main" id="{E7A511AC-CD91-07FE-B598-2C72F349B766}"/>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9" name="Tableau 28">
            <a:extLst>
              <a:ext uri="{FF2B5EF4-FFF2-40B4-BE49-F238E27FC236}">
                <a16:creationId xmlns:a16="http://schemas.microsoft.com/office/drawing/2014/main" id="{68C0D4AE-A046-DC55-73E7-FC351CB8A75B}"/>
              </a:ext>
            </a:extLst>
          </p:cNvPr>
          <p:cNvGraphicFramePr>
            <a:graphicFrameLocks noGrp="1"/>
          </p:cNvGraphicFramePr>
          <p:nvPr>
            <p:extLst>
              <p:ext uri="{D42A27DB-BD31-4B8C-83A1-F6EECF244321}">
                <p14:modId xmlns:p14="http://schemas.microsoft.com/office/powerpoint/2010/main" val="4191739185"/>
              </p:ext>
            </p:extLst>
          </p:nvPr>
        </p:nvGraphicFramePr>
        <p:xfrm>
          <a:off x="1019175" y="4755450"/>
          <a:ext cx="3838575" cy="1313658"/>
        </p:xfrm>
        <a:graphic>
          <a:graphicData uri="http://schemas.openxmlformats.org/drawingml/2006/table">
            <a:tbl>
              <a:tblPr firstRow="1" firstCol="1" bandRow="1">
                <a:tableStyleId>{5C22544A-7EE6-4342-B048-85BDC9FD1C3A}</a:tableStyleId>
              </a:tblPr>
              <a:tblGrid>
                <a:gridCol w="1609725">
                  <a:extLst>
                    <a:ext uri="{9D8B030D-6E8A-4147-A177-3AD203B41FA5}">
                      <a16:colId xmlns:a16="http://schemas.microsoft.com/office/drawing/2014/main" val="4195014243"/>
                    </a:ext>
                  </a:extLst>
                </a:gridCol>
                <a:gridCol w="1447800">
                  <a:extLst>
                    <a:ext uri="{9D8B030D-6E8A-4147-A177-3AD203B41FA5}">
                      <a16:colId xmlns:a16="http://schemas.microsoft.com/office/drawing/2014/main" val="605454147"/>
                    </a:ext>
                  </a:extLst>
                </a:gridCol>
                <a:gridCol w="781050">
                  <a:extLst>
                    <a:ext uri="{9D8B030D-6E8A-4147-A177-3AD203B41FA5}">
                      <a16:colId xmlns:a16="http://schemas.microsoft.com/office/drawing/2014/main" val="1627309987"/>
                    </a:ext>
                  </a:extLst>
                </a:gridCol>
              </a:tblGrid>
              <a:tr h="434074">
                <a:tc>
                  <a:txBody>
                    <a:bodyPr/>
                    <a:lstStyle/>
                    <a:p>
                      <a:pPr>
                        <a:lnSpc>
                          <a:spcPct val="115000"/>
                        </a:lnSpc>
                        <a:spcAft>
                          <a:spcPts val="1000"/>
                        </a:spcAft>
                        <a:buNone/>
                      </a:pPr>
                      <a:r>
                        <a:rPr lang="fr-FR" sz="1100" kern="100" dirty="0">
                          <a:effectLst/>
                          <a:latin typeface="Aptos" panose="020B0004020202020204" pitchFamily="34" charset="0"/>
                        </a:rPr>
                        <a:t>FORME JURIDIQUE</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a:effectLst/>
                          <a:latin typeface="Aptos" panose="020B0004020202020204" pitchFamily="34" charset="0"/>
                        </a:rPr>
                        <a:t>NOMBRE DE POINTS DE SERVICE</a:t>
                      </a:r>
                      <a:endParaRPr lang="fr-FR" sz="1100" kern="10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dirty="0">
                          <a:effectLst/>
                          <a:latin typeface="Aptos" panose="020B0004020202020204" pitchFamily="34" charset="0"/>
                        </a:rPr>
                        <a:t>%</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2003646"/>
                  </a:ext>
                </a:extLst>
              </a:tr>
              <a:tr h="219896">
                <a:tc>
                  <a:txBody>
                    <a:bodyPr/>
                    <a:lstStyle/>
                    <a:p>
                      <a:pPr>
                        <a:lnSpc>
                          <a:spcPct val="115000"/>
                        </a:lnSpc>
                        <a:spcAft>
                          <a:spcPts val="1000"/>
                        </a:spcAft>
                        <a:buNone/>
                      </a:pPr>
                      <a:r>
                        <a:rPr lang="fr-FR" sz="1100" b="0" kern="100" dirty="0">
                          <a:effectLst/>
                          <a:latin typeface="Aptos" panose="020B0004020202020204" pitchFamily="34" charset="0"/>
                        </a:rPr>
                        <a:t>IMCEC</a:t>
                      </a:r>
                      <a:endParaRPr lang="fr-FR" sz="1100" b="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dirty="0">
                          <a:effectLst/>
                          <a:latin typeface="Aptos" panose="020B0004020202020204" pitchFamily="34" charset="0"/>
                        </a:rPr>
                        <a:t>534</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dirty="0">
                          <a:effectLst/>
                          <a:latin typeface="Aptos" panose="020B0004020202020204" pitchFamily="34" charset="0"/>
                        </a:rPr>
                        <a:t>30%</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334365412"/>
                  </a:ext>
                </a:extLst>
              </a:tr>
              <a:tr h="219896">
                <a:tc>
                  <a:txBody>
                    <a:bodyPr/>
                    <a:lstStyle/>
                    <a:p>
                      <a:pPr>
                        <a:lnSpc>
                          <a:spcPct val="115000"/>
                        </a:lnSpc>
                        <a:spcAft>
                          <a:spcPts val="1000"/>
                        </a:spcAft>
                        <a:buNone/>
                      </a:pPr>
                      <a:r>
                        <a:rPr lang="fr-FR" sz="1100" b="0" kern="100" dirty="0">
                          <a:effectLst/>
                          <a:latin typeface="Aptos" panose="020B0004020202020204" pitchFamily="34" charset="0"/>
                        </a:rPr>
                        <a:t>ASSOCIATION</a:t>
                      </a:r>
                      <a:endParaRPr lang="fr-FR" sz="1100" b="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dirty="0">
                          <a:effectLst/>
                          <a:latin typeface="Aptos" panose="020B0004020202020204" pitchFamily="34" charset="0"/>
                        </a:rPr>
                        <a:t>280</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dirty="0">
                          <a:effectLst/>
                          <a:latin typeface="Aptos" panose="020B0004020202020204" pitchFamily="34" charset="0"/>
                        </a:rPr>
                        <a:t>58%</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687343150"/>
                  </a:ext>
                </a:extLst>
              </a:tr>
              <a:tr h="219896">
                <a:tc>
                  <a:txBody>
                    <a:bodyPr/>
                    <a:lstStyle/>
                    <a:p>
                      <a:pPr>
                        <a:lnSpc>
                          <a:spcPct val="115000"/>
                        </a:lnSpc>
                        <a:spcAft>
                          <a:spcPts val="1000"/>
                        </a:spcAft>
                        <a:buNone/>
                      </a:pPr>
                      <a:r>
                        <a:rPr lang="fr-FR" sz="1100" b="0" kern="100" dirty="0">
                          <a:effectLst/>
                          <a:latin typeface="Aptos" panose="020B0004020202020204" pitchFamily="34" charset="0"/>
                        </a:rPr>
                        <a:t>SOCIETE</a:t>
                      </a:r>
                      <a:endParaRPr lang="fr-FR" sz="1100" b="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dirty="0">
                          <a:effectLst/>
                          <a:latin typeface="Aptos" panose="020B0004020202020204" pitchFamily="34" charset="0"/>
                        </a:rPr>
                        <a:t>110</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kern="100" dirty="0">
                          <a:effectLst/>
                          <a:latin typeface="Aptos" panose="020B0004020202020204" pitchFamily="34" charset="0"/>
                        </a:rPr>
                        <a:t>12%</a:t>
                      </a:r>
                      <a:endParaRPr lang="fr-FR" sz="1100"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4215854"/>
                  </a:ext>
                </a:extLst>
              </a:tr>
              <a:tr h="219896">
                <a:tc>
                  <a:txBody>
                    <a:bodyPr/>
                    <a:lstStyle/>
                    <a:p>
                      <a:pPr>
                        <a:lnSpc>
                          <a:spcPct val="115000"/>
                        </a:lnSpc>
                        <a:spcAft>
                          <a:spcPts val="1000"/>
                        </a:spcAft>
                        <a:buNone/>
                      </a:pPr>
                      <a:r>
                        <a:rPr lang="fr-FR" sz="1100" b="1" kern="100" dirty="0">
                          <a:effectLst/>
                          <a:latin typeface="Aptos" panose="020B0004020202020204" pitchFamily="34" charset="0"/>
                        </a:rPr>
                        <a:t>TOTAL GENERAL</a:t>
                      </a:r>
                      <a:endParaRPr lang="fr-FR" sz="1100" b="1"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b="1" kern="100" dirty="0">
                          <a:effectLst/>
                          <a:latin typeface="Aptos" panose="020B0004020202020204" pitchFamily="34" charset="0"/>
                        </a:rPr>
                        <a:t>924</a:t>
                      </a:r>
                      <a:endParaRPr lang="fr-FR" sz="1100" b="1"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1000"/>
                        </a:spcAft>
                        <a:buNone/>
                      </a:pPr>
                      <a:r>
                        <a:rPr lang="fr-FR" sz="1100" b="1" kern="100" dirty="0">
                          <a:effectLst/>
                          <a:latin typeface="Aptos" panose="020B0004020202020204" pitchFamily="34" charset="0"/>
                        </a:rPr>
                        <a:t>100%</a:t>
                      </a:r>
                      <a:endParaRPr lang="fr-FR" sz="1100" b="1" kern="100" dirty="0">
                        <a:effectLst/>
                        <a:latin typeface="Aptos" panose="020B00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82911984"/>
                  </a:ext>
                </a:extLst>
              </a:tr>
            </a:tbl>
          </a:graphicData>
        </a:graphic>
      </p:graphicFrame>
      <p:pic>
        <p:nvPicPr>
          <p:cNvPr id="32" name="Image 31">
            <a:extLst>
              <a:ext uri="{FF2B5EF4-FFF2-40B4-BE49-F238E27FC236}">
                <a16:creationId xmlns:a16="http://schemas.microsoft.com/office/drawing/2014/main" id="{9B6B9143-6397-4331-D304-6C169CC2BDE8}"/>
              </a:ext>
            </a:extLst>
          </p:cNvPr>
          <p:cNvPicPr>
            <a:picLocks noChangeAspect="1"/>
          </p:cNvPicPr>
          <p:nvPr/>
        </p:nvPicPr>
        <p:blipFill>
          <a:blip r:embed="rId4"/>
          <a:stretch>
            <a:fillRect/>
          </a:stretch>
        </p:blipFill>
        <p:spPr>
          <a:xfrm>
            <a:off x="8933830" y="804975"/>
            <a:ext cx="3024000" cy="5488426"/>
          </a:xfrm>
          <a:prstGeom prst="rect">
            <a:avLst/>
          </a:prstGeom>
          <a:ln>
            <a:noFill/>
          </a:ln>
          <a:effectLst>
            <a:softEdge rad="112500"/>
          </a:effectLst>
        </p:spPr>
      </p:pic>
      <p:sp>
        <p:nvSpPr>
          <p:cNvPr id="33" name="Rectangle 32">
            <a:extLst>
              <a:ext uri="{FF2B5EF4-FFF2-40B4-BE49-F238E27FC236}">
                <a16:creationId xmlns:a16="http://schemas.microsoft.com/office/drawing/2014/main" id="{9492E9FA-646F-AF4A-F639-9D5DBE410E20}"/>
              </a:ext>
            </a:extLst>
          </p:cNvPr>
          <p:cNvSpPr/>
          <p:nvPr/>
        </p:nvSpPr>
        <p:spPr>
          <a:xfrm>
            <a:off x="5240036" y="1153782"/>
            <a:ext cx="3510641" cy="538123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marR="0" lvl="0" indent="-285750" algn="just" defTabSz="914400" rtl="0" eaLnBrk="0" fontAlgn="base" latinLnBrk="0" hangingPunct="0">
              <a:lnSpc>
                <a:spcPct val="114000"/>
              </a:lnSpc>
              <a:spcBef>
                <a:spcPts val="300"/>
              </a:spcBef>
              <a:spcAft>
                <a:spcPts val="300"/>
              </a:spcAft>
              <a:buClrTx/>
              <a:buSzTx/>
              <a:buFont typeface="Wingdings" panose="05000000000000000000" pitchFamily="2" charset="2"/>
              <a:buChar char="ü"/>
              <a:tabLst/>
            </a:pPr>
            <a:r>
              <a:rPr lang="fr-FR" altLang="fr-BJ" sz="1400" dirty="0">
                <a:solidFill>
                  <a:schemeClr val="tx1">
                    <a:lumMod val="95000"/>
                    <a:lumOff val="5000"/>
                  </a:schemeClr>
                </a:solidFill>
                <a:latin typeface="Georgia" panose="02040502050405020303" pitchFamily="18" charset="0"/>
                <a:cs typeface="Mongolian Baiti" panose="03000500000000000000" pitchFamily="66" charset="0"/>
              </a:rPr>
              <a:t>Le pays dispose d’au moins un point de service dans tous les départements et communes.</a:t>
            </a:r>
          </a:p>
          <a:p>
            <a:pPr marL="742950" lvl="1" indent="-285750" algn="just" eaLnBrk="0" fontAlgn="base" hangingPunct="0">
              <a:lnSpc>
                <a:spcPct val="114000"/>
              </a:lnSpc>
              <a:spcBef>
                <a:spcPts val="300"/>
              </a:spcBef>
              <a:spcAft>
                <a:spcPts val="300"/>
              </a:spcAft>
              <a:buFont typeface="Arial" panose="020B0604020202020204"/>
              <a:buChar char="•"/>
            </a:pPr>
            <a:r>
              <a:rPr lang="fr-FR" altLang="fr-BJ" sz="1200" dirty="0">
                <a:solidFill>
                  <a:schemeClr val="tx1">
                    <a:lumMod val="95000"/>
                    <a:lumOff val="5000"/>
                  </a:schemeClr>
                </a:solidFill>
                <a:latin typeface="Georgia" panose="02040502050405020303" pitchFamily="18" charset="0"/>
                <a:cs typeface="Mongolian Baiti" panose="03000500000000000000" pitchFamily="66" charset="0"/>
              </a:rPr>
              <a:t>Le département ayant le plus de points de service est l’ATLANTIQUE ; suivi du BORGOU et du LITTORAL. </a:t>
            </a:r>
          </a:p>
          <a:p>
            <a:pPr marL="1200150" lvl="2" indent="-285750" algn="just" eaLnBrk="0" fontAlgn="base" hangingPunct="0">
              <a:lnSpc>
                <a:spcPct val="114000"/>
              </a:lnSpc>
              <a:spcBef>
                <a:spcPts val="300"/>
              </a:spcBef>
              <a:spcAft>
                <a:spcPts val="300"/>
              </a:spcAft>
              <a:buFont typeface="Courier New" panose="02070309020205020404" pitchFamily="49" charset="0"/>
              <a:buChar char="o"/>
            </a:pPr>
            <a:r>
              <a:rPr lang="fr-FR" altLang="fr-BJ" sz="1000" dirty="0">
                <a:solidFill>
                  <a:srgbClr val="C00000"/>
                </a:solidFill>
                <a:latin typeface="Georgia" panose="02040502050405020303" pitchFamily="18" charset="0"/>
                <a:cs typeface="Mongolian Baiti" panose="03000500000000000000" pitchFamily="66" charset="0"/>
              </a:rPr>
              <a:t>Les départements du COUFFO, ATACORA et DONGA sont ceux qui présentent moins de points de services.</a:t>
            </a:r>
          </a:p>
          <a:p>
            <a:pPr marL="742950" lvl="1" indent="-285750" algn="just" eaLnBrk="0" fontAlgn="base" hangingPunct="0">
              <a:lnSpc>
                <a:spcPct val="114000"/>
              </a:lnSpc>
              <a:spcBef>
                <a:spcPts val="300"/>
              </a:spcBef>
              <a:spcAft>
                <a:spcPts val="300"/>
              </a:spcAft>
              <a:buFont typeface="Arial" panose="020B0604020202020204"/>
              <a:buChar char="•"/>
            </a:pPr>
            <a:r>
              <a:rPr lang="fr-FR" altLang="fr-BJ" sz="1200" dirty="0">
                <a:solidFill>
                  <a:schemeClr val="tx1">
                    <a:lumMod val="95000"/>
                    <a:lumOff val="5000"/>
                  </a:schemeClr>
                </a:solidFill>
                <a:latin typeface="Georgia" panose="02040502050405020303" pitchFamily="18" charset="0"/>
                <a:cs typeface="Mongolian Baiti" panose="03000500000000000000" pitchFamily="66" charset="0"/>
              </a:rPr>
              <a:t>Il convient de souligner que les Communes de COTONOU (11,26%) et ABOMEY-CALAVI (10,9%) sont celles qui présentent plus de points de service contrairement aux Communes de AGUEGUE, KARIMAMA, TOUKOUNTOUNA et SO-AVA qui n’en présentent presque pas.</a:t>
            </a:r>
          </a:p>
          <a:p>
            <a:pPr marL="285750" marR="0" lvl="0" indent="-285750" algn="just" defTabSz="914400" rtl="0" eaLnBrk="0" fontAlgn="base" latinLnBrk="0" hangingPunct="0">
              <a:lnSpc>
                <a:spcPct val="114000"/>
              </a:lnSpc>
              <a:spcBef>
                <a:spcPts val="300"/>
              </a:spcBef>
              <a:spcAft>
                <a:spcPts val="300"/>
              </a:spcAft>
              <a:buClrTx/>
              <a:buSzTx/>
              <a:buFont typeface="Wingdings" panose="05000000000000000000" pitchFamily="2" charset="2"/>
              <a:buChar char="ü"/>
              <a:tabLst/>
            </a:pPr>
            <a:r>
              <a:rPr lang="fr-FR" altLang="fr-BJ" sz="1400" dirty="0">
                <a:solidFill>
                  <a:schemeClr val="accent2">
                    <a:lumMod val="75000"/>
                  </a:schemeClr>
                </a:solidFill>
                <a:latin typeface="Georgia" panose="02040502050405020303" pitchFamily="18" charset="0"/>
                <a:cs typeface="Mongolian Baiti" panose="03000500000000000000" pitchFamily="66" charset="0"/>
              </a:rPr>
              <a:t>Par ailleurs, seulement 50% (soit 273 arrondissements sur 546) sont couverts par les SFD.</a:t>
            </a:r>
          </a:p>
          <a:p>
            <a:pPr marL="742950" lvl="1" indent="-285750" algn="just" eaLnBrk="0" fontAlgn="base" hangingPunct="0">
              <a:lnSpc>
                <a:spcPct val="114000"/>
              </a:lnSpc>
              <a:spcBef>
                <a:spcPts val="300"/>
              </a:spcBef>
              <a:spcAft>
                <a:spcPts val="300"/>
              </a:spcAft>
              <a:buFont typeface="Arial" panose="020B0604020202020204"/>
              <a:buChar char="•"/>
            </a:pPr>
            <a:r>
              <a:rPr lang="fr-FR" altLang="fr-BJ" sz="1200" dirty="0">
                <a:solidFill>
                  <a:schemeClr val="tx1"/>
                </a:solidFill>
                <a:latin typeface="Georgia" panose="02040502050405020303" pitchFamily="18" charset="0"/>
                <a:cs typeface="Mongolian Baiti" panose="03000500000000000000" pitchFamily="66" charset="0"/>
              </a:rPr>
              <a:t>Ce qui traduit le besoin non encore atteint d’une couverture géographique</a:t>
            </a:r>
          </a:p>
        </p:txBody>
      </p:sp>
      <p:graphicFrame>
        <p:nvGraphicFramePr>
          <p:cNvPr id="6" name="Tableau 5">
            <a:extLst>
              <a:ext uri="{FF2B5EF4-FFF2-40B4-BE49-F238E27FC236}">
                <a16:creationId xmlns:a16="http://schemas.microsoft.com/office/drawing/2014/main" id="{B849CBC2-2719-4E06-B6FE-4BE1F1D4EAC1}"/>
              </a:ext>
            </a:extLst>
          </p:cNvPr>
          <p:cNvGraphicFramePr>
            <a:graphicFrameLocks noGrp="1"/>
          </p:cNvGraphicFramePr>
          <p:nvPr>
            <p:extLst>
              <p:ext uri="{D42A27DB-BD31-4B8C-83A1-F6EECF244321}">
                <p14:modId xmlns:p14="http://schemas.microsoft.com/office/powerpoint/2010/main" val="727011272"/>
              </p:ext>
            </p:extLst>
          </p:nvPr>
        </p:nvGraphicFramePr>
        <p:xfrm>
          <a:off x="1028700" y="1170714"/>
          <a:ext cx="3829048" cy="3457391"/>
        </p:xfrm>
        <a:graphic>
          <a:graphicData uri="http://schemas.openxmlformats.org/drawingml/2006/table">
            <a:tbl>
              <a:tblPr firstRow="1" firstCol="1" bandRow="1">
                <a:tableStyleId>{5C22544A-7EE6-4342-B048-85BDC9FD1C3A}</a:tableStyleId>
              </a:tblPr>
              <a:tblGrid>
                <a:gridCol w="347775">
                  <a:extLst>
                    <a:ext uri="{9D8B030D-6E8A-4147-A177-3AD203B41FA5}">
                      <a16:colId xmlns:a16="http://schemas.microsoft.com/office/drawing/2014/main" val="2429868412"/>
                    </a:ext>
                  </a:extLst>
                </a:gridCol>
                <a:gridCol w="1273324">
                  <a:extLst>
                    <a:ext uri="{9D8B030D-6E8A-4147-A177-3AD203B41FA5}">
                      <a16:colId xmlns:a16="http://schemas.microsoft.com/office/drawing/2014/main" val="90544858"/>
                    </a:ext>
                  </a:extLst>
                </a:gridCol>
                <a:gridCol w="1363771">
                  <a:extLst>
                    <a:ext uri="{9D8B030D-6E8A-4147-A177-3AD203B41FA5}">
                      <a16:colId xmlns:a16="http://schemas.microsoft.com/office/drawing/2014/main" val="3073484884"/>
                    </a:ext>
                  </a:extLst>
                </a:gridCol>
                <a:gridCol w="844178">
                  <a:extLst>
                    <a:ext uri="{9D8B030D-6E8A-4147-A177-3AD203B41FA5}">
                      <a16:colId xmlns:a16="http://schemas.microsoft.com/office/drawing/2014/main" val="3969037450"/>
                    </a:ext>
                  </a:extLst>
                </a:gridCol>
              </a:tblGrid>
              <a:tr h="190500">
                <a:tc>
                  <a:txBody>
                    <a:bodyPr/>
                    <a:lstStyle/>
                    <a:p>
                      <a:pPr algn="ctr">
                        <a:lnSpc>
                          <a:spcPct val="100000"/>
                        </a:lnSpc>
                        <a:spcAft>
                          <a:spcPts val="800"/>
                        </a:spcAft>
                      </a:pPr>
                      <a:r>
                        <a:rPr lang="fr-FR" sz="1100" kern="0">
                          <a:effectLst/>
                          <a:latin typeface="Aptos" panose="020B0004020202020204"/>
                        </a:rPr>
                        <a:t>N°</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800"/>
                        </a:spcAft>
                      </a:pPr>
                      <a:r>
                        <a:rPr lang="fr-FR" sz="1100" kern="0">
                          <a:effectLst/>
                          <a:latin typeface="Aptos" panose="020B0004020202020204"/>
                        </a:rPr>
                        <a:t>DEPARTEMENTS</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800"/>
                        </a:spcAft>
                      </a:pPr>
                      <a:r>
                        <a:rPr lang="fr-FR" sz="1100" kern="0" dirty="0">
                          <a:effectLst/>
                          <a:latin typeface="Aptos" panose="020B0004020202020204"/>
                        </a:rPr>
                        <a:t>NOMBRE DE POINTS DE SERVICE SFD</a:t>
                      </a:r>
                      <a:endParaRPr lang="fr-FR" sz="1100" kern="100" dirty="0">
                        <a:effectLst/>
                        <a:latin typeface="Aptos" panose="020B0004020202020204"/>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800"/>
                        </a:spcAft>
                      </a:pPr>
                      <a:r>
                        <a:rPr lang="fr-FR" sz="1100" kern="0" dirty="0">
                          <a:effectLst/>
                          <a:latin typeface="Aptos" panose="020B0004020202020204"/>
                        </a:rPr>
                        <a:t>%</a:t>
                      </a:r>
                      <a:endParaRPr lang="fr-FR" sz="1100" kern="100" dirty="0">
                        <a:effectLst/>
                        <a:latin typeface="Aptos" panose="020B0004020202020204"/>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07002423"/>
                  </a:ext>
                </a:extLst>
              </a:tr>
              <a:tr h="190500">
                <a:tc>
                  <a:txBody>
                    <a:bodyPr/>
                    <a:lstStyle/>
                    <a:p>
                      <a:pPr algn="ctr">
                        <a:lnSpc>
                          <a:spcPct val="150000"/>
                        </a:lnSpc>
                        <a:spcAft>
                          <a:spcPts val="800"/>
                        </a:spcAft>
                      </a:pPr>
                      <a:r>
                        <a:rPr lang="fr-FR" sz="1100" kern="0">
                          <a:effectLst/>
                          <a:latin typeface="Aptos" panose="020B0004020202020204"/>
                        </a:rPr>
                        <a:t>1</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ALIBORI</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52</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6%</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3478399"/>
                  </a:ext>
                </a:extLst>
              </a:tr>
              <a:tr h="190500">
                <a:tc>
                  <a:txBody>
                    <a:bodyPr/>
                    <a:lstStyle/>
                    <a:p>
                      <a:pPr algn="ctr">
                        <a:lnSpc>
                          <a:spcPct val="150000"/>
                        </a:lnSpc>
                        <a:spcAft>
                          <a:spcPts val="800"/>
                        </a:spcAft>
                      </a:pPr>
                      <a:r>
                        <a:rPr lang="fr-FR" sz="1100" kern="0">
                          <a:effectLst/>
                          <a:latin typeface="Aptos" panose="020B0004020202020204"/>
                        </a:rPr>
                        <a:t>2</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ATACORA</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38</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4%</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9294265"/>
                  </a:ext>
                </a:extLst>
              </a:tr>
              <a:tr h="190500">
                <a:tc>
                  <a:txBody>
                    <a:bodyPr/>
                    <a:lstStyle/>
                    <a:p>
                      <a:pPr algn="ctr">
                        <a:lnSpc>
                          <a:spcPct val="150000"/>
                        </a:lnSpc>
                        <a:spcAft>
                          <a:spcPts val="800"/>
                        </a:spcAft>
                      </a:pPr>
                      <a:r>
                        <a:rPr lang="fr-FR" sz="1100" kern="0">
                          <a:effectLst/>
                          <a:latin typeface="Aptos" panose="020B0004020202020204"/>
                        </a:rPr>
                        <a:t>3</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ATLANTIQUE</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156</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17%</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9742725"/>
                  </a:ext>
                </a:extLst>
              </a:tr>
              <a:tr h="190500">
                <a:tc>
                  <a:txBody>
                    <a:bodyPr/>
                    <a:lstStyle/>
                    <a:p>
                      <a:pPr algn="ctr">
                        <a:lnSpc>
                          <a:spcPct val="150000"/>
                        </a:lnSpc>
                        <a:spcAft>
                          <a:spcPts val="800"/>
                        </a:spcAft>
                      </a:pPr>
                      <a:r>
                        <a:rPr lang="fr-FR" sz="1100" kern="0">
                          <a:effectLst/>
                          <a:latin typeface="Aptos" panose="020B0004020202020204"/>
                        </a:rPr>
                        <a:t>4</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BORGOU</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129</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14%</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3100159"/>
                  </a:ext>
                </a:extLst>
              </a:tr>
              <a:tr h="190500">
                <a:tc>
                  <a:txBody>
                    <a:bodyPr/>
                    <a:lstStyle/>
                    <a:p>
                      <a:pPr algn="ctr">
                        <a:lnSpc>
                          <a:spcPct val="150000"/>
                        </a:lnSpc>
                        <a:spcAft>
                          <a:spcPts val="800"/>
                        </a:spcAft>
                      </a:pPr>
                      <a:r>
                        <a:rPr lang="fr-FR" sz="1100" kern="0">
                          <a:effectLst/>
                          <a:latin typeface="Aptos" panose="020B0004020202020204"/>
                        </a:rPr>
                        <a:t>5</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COLLINES</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93</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10%</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3341503"/>
                  </a:ext>
                </a:extLst>
              </a:tr>
              <a:tr h="190500">
                <a:tc>
                  <a:txBody>
                    <a:bodyPr/>
                    <a:lstStyle/>
                    <a:p>
                      <a:pPr algn="ctr">
                        <a:lnSpc>
                          <a:spcPct val="150000"/>
                        </a:lnSpc>
                        <a:spcAft>
                          <a:spcPts val="800"/>
                        </a:spcAft>
                      </a:pPr>
                      <a:r>
                        <a:rPr lang="fr-FR" sz="1100" kern="0">
                          <a:effectLst/>
                          <a:latin typeface="Aptos" panose="020B0004020202020204"/>
                        </a:rPr>
                        <a:t>6</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COUFFO</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33</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4%</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3204853"/>
                  </a:ext>
                </a:extLst>
              </a:tr>
              <a:tr h="190500">
                <a:tc>
                  <a:txBody>
                    <a:bodyPr/>
                    <a:lstStyle/>
                    <a:p>
                      <a:pPr algn="ctr">
                        <a:lnSpc>
                          <a:spcPct val="150000"/>
                        </a:lnSpc>
                        <a:spcAft>
                          <a:spcPts val="800"/>
                        </a:spcAft>
                      </a:pPr>
                      <a:r>
                        <a:rPr lang="fr-FR" sz="1100" kern="0">
                          <a:effectLst/>
                          <a:latin typeface="Aptos" panose="020B0004020202020204"/>
                        </a:rPr>
                        <a:t>7</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DONGA</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50</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dirty="0">
                          <a:effectLst/>
                          <a:latin typeface="Aptos" panose="020B0004020202020204"/>
                        </a:rPr>
                        <a:t>5%</a:t>
                      </a:r>
                      <a:endParaRPr lang="fr-FR" sz="1100" kern="100" dirty="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3724586"/>
                  </a:ext>
                </a:extLst>
              </a:tr>
              <a:tr h="190500">
                <a:tc>
                  <a:txBody>
                    <a:bodyPr/>
                    <a:lstStyle/>
                    <a:p>
                      <a:pPr algn="ctr">
                        <a:lnSpc>
                          <a:spcPct val="150000"/>
                        </a:lnSpc>
                        <a:spcAft>
                          <a:spcPts val="800"/>
                        </a:spcAft>
                      </a:pPr>
                      <a:r>
                        <a:rPr lang="fr-FR" sz="1100" kern="0">
                          <a:effectLst/>
                          <a:latin typeface="Aptos" panose="020B0004020202020204"/>
                        </a:rPr>
                        <a:t>8</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LITTORAL</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104</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11%</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81986255"/>
                  </a:ext>
                </a:extLst>
              </a:tr>
              <a:tr h="190500">
                <a:tc>
                  <a:txBody>
                    <a:bodyPr/>
                    <a:lstStyle/>
                    <a:p>
                      <a:pPr algn="ctr">
                        <a:lnSpc>
                          <a:spcPct val="150000"/>
                        </a:lnSpc>
                        <a:spcAft>
                          <a:spcPts val="800"/>
                        </a:spcAft>
                      </a:pPr>
                      <a:r>
                        <a:rPr lang="fr-FR" sz="1100" kern="0">
                          <a:effectLst/>
                          <a:latin typeface="Aptos" panose="020B0004020202020204"/>
                        </a:rPr>
                        <a:t>9</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MONO</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52</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6%</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3091023"/>
                  </a:ext>
                </a:extLst>
              </a:tr>
              <a:tr h="190500">
                <a:tc>
                  <a:txBody>
                    <a:bodyPr/>
                    <a:lstStyle/>
                    <a:p>
                      <a:pPr algn="ctr">
                        <a:lnSpc>
                          <a:spcPct val="150000"/>
                        </a:lnSpc>
                        <a:spcAft>
                          <a:spcPts val="800"/>
                        </a:spcAft>
                      </a:pPr>
                      <a:r>
                        <a:rPr lang="fr-FR" sz="1100" kern="0">
                          <a:effectLst/>
                          <a:latin typeface="Aptos" panose="020B0004020202020204"/>
                        </a:rPr>
                        <a:t>10</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OUEME</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91</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10%</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7981755"/>
                  </a:ext>
                </a:extLst>
              </a:tr>
              <a:tr h="190500">
                <a:tc>
                  <a:txBody>
                    <a:bodyPr/>
                    <a:lstStyle/>
                    <a:p>
                      <a:pPr algn="ctr">
                        <a:lnSpc>
                          <a:spcPct val="150000"/>
                        </a:lnSpc>
                        <a:spcAft>
                          <a:spcPts val="800"/>
                        </a:spcAft>
                      </a:pPr>
                      <a:r>
                        <a:rPr lang="fr-FR" sz="1100" kern="0">
                          <a:effectLst/>
                          <a:latin typeface="Aptos" panose="020B0004020202020204"/>
                        </a:rPr>
                        <a:t>11</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PLATEAU</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42</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5%</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2037093"/>
                  </a:ext>
                </a:extLst>
              </a:tr>
              <a:tr h="190500">
                <a:tc>
                  <a:txBody>
                    <a:bodyPr/>
                    <a:lstStyle/>
                    <a:p>
                      <a:pPr algn="ctr">
                        <a:lnSpc>
                          <a:spcPct val="150000"/>
                        </a:lnSpc>
                        <a:spcAft>
                          <a:spcPts val="800"/>
                        </a:spcAft>
                      </a:pPr>
                      <a:r>
                        <a:rPr lang="fr-FR" sz="1100" kern="0">
                          <a:effectLst/>
                          <a:latin typeface="Aptos" panose="020B0004020202020204"/>
                        </a:rPr>
                        <a:t>12</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nSpc>
                          <a:spcPct val="150000"/>
                        </a:lnSpc>
                        <a:spcAft>
                          <a:spcPts val="800"/>
                        </a:spcAft>
                      </a:pPr>
                      <a:r>
                        <a:rPr lang="fr-FR" sz="1100" kern="0">
                          <a:effectLst/>
                          <a:latin typeface="Aptos" panose="020B0004020202020204"/>
                        </a:rPr>
                        <a:t>ZOU</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84</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kern="0">
                          <a:effectLst/>
                          <a:latin typeface="Aptos" panose="020B0004020202020204"/>
                        </a:rPr>
                        <a:t>9%</a:t>
                      </a:r>
                      <a:endParaRPr lang="fr-FR" sz="1100" kern="10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6536990"/>
                  </a:ext>
                </a:extLst>
              </a:tr>
              <a:tr h="200025">
                <a:tc gridSpan="2">
                  <a:txBody>
                    <a:bodyPr/>
                    <a:lstStyle/>
                    <a:p>
                      <a:pPr algn="ctr">
                        <a:lnSpc>
                          <a:spcPct val="150000"/>
                        </a:lnSpc>
                        <a:spcAft>
                          <a:spcPts val="800"/>
                        </a:spcAft>
                      </a:pPr>
                      <a:r>
                        <a:rPr lang="fr-FR" sz="1100" kern="0" dirty="0">
                          <a:effectLst/>
                          <a:latin typeface="Aptos" panose="020B0004020202020204"/>
                        </a:rPr>
                        <a:t>TOTAL GENERAL</a:t>
                      </a:r>
                      <a:endParaRPr lang="fr-FR" sz="1100" kern="100" dirty="0">
                        <a:effectLst/>
                        <a:latin typeface="Aptos" panose="020B0004020202020204"/>
                        <a:ea typeface="Calibri" panose="020F0502020204030204" pitchFamily="34" charset="0"/>
                        <a:cs typeface="Times New Roman" panose="02020603050405020304" pitchFamily="18" charset="0"/>
                      </a:endParaRPr>
                    </a:p>
                  </a:txBody>
                  <a:tcPr marL="68580" marR="68580" marT="0" marB="0"/>
                </a:tc>
                <a:tc hMerge="1">
                  <a:txBody>
                    <a:bodyPr/>
                    <a:lstStyle/>
                    <a:p>
                      <a:endParaRPr lang="fr-FR"/>
                    </a:p>
                  </a:txBody>
                  <a:tcPr/>
                </a:tc>
                <a:tc>
                  <a:txBody>
                    <a:bodyPr/>
                    <a:lstStyle/>
                    <a:p>
                      <a:pPr algn="ctr">
                        <a:lnSpc>
                          <a:spcPct val="150000"/>
                        </a:lnSpc>
                        <a:spcAft>
                          <a:spcPts val="800"/>
                        </a:spcAft>
                      </a:pPr>
                      <a:r>
                        <a:rPr lang="fr-FR" sz="1100" b="1" kern="0" dirty="0">
                          <a:effectLst/>
                          <a:latin typeface="Aptos" panose="020B0004020202020204"/>
                        </a:rPr>
                        <a:t>924</a:t>
                      </a:r>
                      <a:endParaRPr lang="fr-FR" sz="1100" b="1" kern="100" dirty="0">
                        <a:effectLst/>
                        <a:latin typeface="Aptos" panose="020B0004020202020204"/>
                        <a:ea typeface="Calibri" panose="020F0502020204030204" pitchFamily="34" charset="0"/>
                        <a:cs typeface="Times New Roman" panose="02020603050405020304" pitchFamily="18" charset="0"/>
                      </a:endParaRPr>
                    </a:p>
                  </a:txBody>
                  <a:tcPr marL="68580" marR="68580" marT="0" marB="0"/>
                </a:tc>
                <a:tc>
                  <a:txBody>
                    <a:bodyPr/>
                    <a:lstStyle/>
                    <a:p>
                      <a:pPr algn="ctr">
                        <a:lnSpc>
                          <a:spcPct val="150000"/>
                        </a:lnSpc>
                        <a:spcAft>
                          <a:spcPts val="800"/>
                        </a:spcAft>
                      </a:pPr>
                      <a:r>
                        <a:rPr lang="fr-FR" sz="1100" b="1" kern="0" dirty="0">
                          <a:effectLst/>
                          <a:latin typeface="Aptos" panose="020B0004020202020204"/>
                        </a:rPr>
                        <a:t>100%</a:t>
                      </a:r>
                      <a:endParaRPr lang="fr-FR" sz="1100" b="1" kern="100" dirty="0">
                        <a:effectLst/>
                        <a:latin typeface="Aptos" panose="020B0004020202020204"/>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0082582"/>
                  </a:ext>
                </a:extLst>
              </a:tr>
            </a:tbl>
          </a:graphicData>
        </a:graphic>
      </p:graphicFrame>
    </p:spTree>
    <p:extLst>
      <p:ext uri="{BB962C8B-B14F-4D97-AF65-F5344CB8AC3E}">
        <p14:creationId xmlns:p14="http://schemas.microsoft.com/office/powerpoint/2010/main" val="3519146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DF1ACEB-2EFB-ED36-6D37-446D51A4E736}"/>
              </a:ext>
            </a:extLst>
          </p:cNvPr>
          <p:cNvSpPr/>
          <p:nvPr/>
        </p:nvSpPr>
        <p:spPr>
          <a:xfrm>
            <a:off x="759618" y="4679473"/>
            <a:ext cx="10822782" cy="124228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lnSpc>
                <a:spcPct val="150000"/>
              </a:lnSpc>
              <a:buFont typeface="Wingdings" panose="05000000000000000000" pitchFamily="2" charset="2"/>
              <a:buChar char="q"/>
            </a:pPr>
            <a:r>
              <a:rPr lang="fr-FR" sz="1600" dirty="0">
                <a:solidFill>
                  <a:schemeClr val="tx1"/>
                </a:solidFill>
                <a:latin typeface="Georgia" panose="02040502050405020303" pitchFamily="18" charset="0"/>
              </a:rPr>
              <a:t>Les IMCEC dominent largement le secteur avec (en moyenne) </a:t>
            </a:r>
            <a:r>
              <a:rPr lang="fr-FR" sz="1600" b="1" dirty="0">
                <a:solidFill>
                  <a:srgbClr val="C00000"/>
                </a:solidFill>
                <a:latin typeface="Georgia" panose="02040502050405020303" pitchFamily="18" charset="0"/>
              </a:rPr>
              <a:t>76%</a:t>
            </a:r>
            <a:r>
              <a:rPr lang="fr-FR" sz="1600" dirty="0">
                <a:solidFill>
                  <a:schemeClr val="tx1"/>
                </a:solidFill>
                <a:latin typeface="Georgia" panose="02040502050405020303" pitchFamily="18" charset="0"/>
              </a:rPr>
              <a:t> de SFD ;  suivi des Association (</a:t>
            </a:r>
            <a:r>
              <a:rPr lang="fr-FR" sz="1600" b="1" dirty="0">
                <a:solidFill>
                  <a:schemeClr val="tx1"/>
                </a:solidFill>
                <a:latin typeface="Georgia" panose="02040502050405020303" pitchFamily="18" charset="0"/>
              </a:rPr>
              <a:t>18%</a:t>
            </a:r>
            <a:r>
              <a:rPr lang="fr-FR" sz="1600" dirty="0">
                <a:solidFill>
                  <a:schemeClr val="tx1"/>
                </a:solidFill>
                <a:latin typeface="Georgia" panose="02040502050405020303" pitchFamily="18" charset="0"/>
              </a:rPr>
              <a:t>) et les sociétés (</a:t>
            </a:r>
            <a:r>
              <a:rPr lang="fr-FR" sz="1600" b="1" dirty="0">
                <a:solidFill>
                  <a:schemeClr val="tx1"/>
                </a:solidFill>
                <a:latin typeface="Georgia" panose="02040502050405020303" pitchFamily="18" charset="0"/>
              </a:rPr>
              <a:t>5%</a:t>
            </a:r>
            <a:r>
              <a:rPr lang="fr-FR" sz="1600" dirty="0">
                <a:solidFill>
                  <a:schemeClr val="tx1"/>
                </a:solidFill>
                <a:latin typeface="Georgia" panose="02040502050405020303" pitchFamily="18" charset="0"/>
              </a:rPr>
              <a:t>) qui, contrairement aux autres ont gardé une croissance au cours de la période, passant initialement de </a:t>
            </a:r>
            <a:r>
              <a:rPr lang="fr-FR" sz="1600" b="1" dirty="0">
                <a:solidFill>
                  <a:srgbClr val="C99B29"/>
                </a:solidFill>
                <a:latin typeface="Georgia" panose="02040502050405020303" pitchFamily="18" charset="0"/>
              </a:rPr>
              <a:t>un (01) SFD </a:t>
            </a:r>
            <a:r>
              <a:rPr lang="fr-FR" sz="1600" dirty="0">
                <a:solidFill>
                  <a:schemeClr val="tx1"/>
                </a:solidFill>
                <a:latin typeface="Georgia" panose="02040502050405020303" pitchFamily="18" charset="0"/>
              </a:rPr>
              <a:t>en 2012 à </a:t>
            </a:r>
            <a:r>
              <a:rPr lang="fr-FR" sz="1600" b="1" dirty="0">
                <a:solidFill>
                  <a:srgbClr val="C99B29"/>
                </a:solidFill>
                <a:latin typeface="Georgia" panose="02040502050405020303" pitchFamily="18" charset="0"/>
              </a:rPr>
              <a:t>onze (11)  SFD </a:t>
            </a:r>
            <a:r>
              <a:rPr lang="fr-FR" sz="1600" dirty="0">
                <a:solidFill>
                  <a:schemeClr val="tx1"/>
                </a:solidFill>
                <a:latin typeface="Georgia" panose="02040502050405020303" pitchFamily="18" charset="0"/>
              </a:rPr>
              <a:t>au 31 décembre 2024.</a:t>
            </a:r>
          </a:p>
        </p:txBody>
      </p:sp>
      <p:sp>
        <p:nvSpPr>
          <p:cNvPr id="3" name="Espace réservé du numéro de diapositive 2">
            <a:extLst>
              <a:ext uri="{FF2B5EF4-FFF2-40B4-BE49-F238E27FC236}">
                <a16:creationId xmlns:a16="http://schemas.microsoft.com/office/drawing/2014/main" id="{69DC786B-7FDB-D682-BF08-390221C265FA}"/>
              </a:ext>
            </a:extLst>
          </p:cNvPr>
          <p:cNvSpPr>
            <a:spLocks noGrp="1"/>
          </p:cNvSpPr>
          <p:nvPr>
            <p:ph type="sldNum" sz="quarter" idx="12"/>
          </p:nvPr>
        </p:nvSpPr>
        <p:spPr>
          <a:xfrm>
            <a:off x="8610600" y="6342282"/>
            <a:ext cx="2743200" cy="365125"/>
          </a:xfrm>
        </p:spPr>
        <p:txBody>
          <a:bodyPr/>
          <a:lstStyle/>
          <a:p>
            <a:fld id="{A83B0E56-5429-400E-B301-A26BDFBFDE48}" type="slidenum">
              <a:rPr lang="fr-BJ" smtClean="0"/>
              <a:t>7</a:t>
            </a:fld>
            <a:endParaRPr lang="fr-BJ" dirty="0"/>
          </a:p>
        </p:txBody>
      </p:sp>
      <p:cxnSp>
        <p:nvCxnSpPr>
          <p:cNvPr id="5" name="Connecteur droit avec flèche 4">
            <a:extLst>
              <a:ext uri="{FF2B5EF4-FFF2-40B4-BE49-F238E27FC236}">
                <a16:creationId xmlns:a16="http://schemas.microsoft.com/office/drawing/2014/main" id="{0CFA63A6-C338-BD22-97DE-7AC80B0D6BA9}"/>
              </a:ext>
            </a:extLst>
          </p:cNvPr>
          <p:cNvCxnSpPr>
            <a:cxnSpLocks/>
          </p:cNvCxnSpPr>
          <p:nvPr/>
        </p:nvCxnSpPr>
        <p:spPr>
          <a:xfrm>
            <a:off x="495300" y="8115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
        <p:nvSpPr>
          <p:cNvPr id="8" name="ZoneTexte 7">
            <a:extLst>
              <a:ext uri="{FF2B5EF4-FFF2-40B4-BE49-F238E27FC236}">
                <a16:creationId xmlns:a16="http://schemas.microsoft.com/office/drawing/2014/main" id="{2CA5E16F-875A-95DA-5447-EB09A3CA2274}"/>
              </a:ext>
            </a:extLst>
          </p:cNvPr>
          <p:cNvSpPr txBox="1"/>
          <p:nvPr/>
        </p:nvSpPr>
        <p:spPr>
          <a:xfrm>
            <a:off x="942974" y="566907"/>
            <a:ext cx="9058275" cy="461665"/>
          </a:xfrm>
          <a:prstGeom prst="rect">
            <a:avLst/>
          </a:prstGeom>
          <a:noFill/>
        </p:spPr>
        <p:txBody>
          <a:bodyPr wrap="square">
            <a:spAutoFit/>
          </a:bodyPr>
          <a:lstStyle/>
          <a:p>
            <a:r>
              <a:rPr lang="fr-FR" sz="24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Evolution du nombre de SFD agrées par forme juridique</a:t>
            </a:r>
            <a:endParaRPr lang="fr-FR" sz="2400" b="1" dirty="0">
              <a:solidFill>
                <a:srgbClr val="7030A0"/>
              </a:solidFill>
            </a:endParaRPr>
          </a:p>
        </p:txBody>
      </p:sp>
      <p:graphicFrame>
        <p:nvGraphicFramePr>
          <p:cNvPr id="2" name="Graphique 1">
            <a:extLst>
              <a:ext uri="{FF2B5EF4-FFF2-40B4-BE49-F238E27FC236}">
                <a16:creationId xmlns:a16="http://schemas.microsoft.com/office/drawing/2014/main" id="{A8B402A0-D660-E04A-3F0A-B31236982453}"/>
              </a:ext>
            </a:extLst>
          </p:cNvPr>
          <p:cNvGraphicFramePr>
            <a:graphicFrameLocks/>
          </p:cNvGraphicFramePr>
          <p:nvPr>
            <p:extLst>
              <p:ext uri="{D42A27DB-BD31-4B8C-83A1-F6EECF244321}">
                <p14:modId xmlns:p14="http://schemas.microsoft.com/office/powerpoint/2010/main" val="1498851356"/>
              </p:ext>
            </p:extLst>
          </p:nvPr>
        </p:nvGraphicFramePr>
        <p:xfrm>
          <a:off x="759618" y="1232064"/>
          <a:ext cx="10672764" cy="344740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8243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91AF6EDB-3216-F60A-2306-0C210B8EF989}"/>
              </a:ext>
            </a:extLst>
          </p:cNvPr>
          <p:cNvSpPr>
            <a:spLocks noGrp="1"/>
          </p:cNvSpPr>
          <p:nvPr>
            <p:ph idx="1"/>
          </p:nvPr>
        </p:nvSpPr>
        <p:spPr/>
        <p:txBody>
          <a:bodyPr>
            <a:normAutofit/>
          </a:bodyPr>
          <a:lstStyle/>
          <a:p>
            <a:pPr marL="0" indent="0">
              <a:buNone/>
            </a:pPr>
            <a:endParaRPr lang="fr-FR" dirty="0"/>
          </a:p>
          <a:p>
            <a:endParaRPr lang="fr-FR" dirty="0"/>
          </a:p>
          <a:p>
            <a:endParaRPr lang="fr-FR" dirty="0"/>
          </a:p>
          <a:p>
            <a:endParaRPr lang="fr-FR" dirty="0"/>
          </a:p>
          <a:p>
            <a:endParaRPr lang="fr-FR" dirty="0"/>
          </a:p>
          <a:p>
            <a:endParaRPr lang="fr-FR" dirty="0"/>
          </a:p>
        </p:txBody>
      </p:sp>
      <p:graphicFrame>
        <p:nvGraphicFramePr>
          <p:cNvPr id="3" name="Graphique 2">
            <a:extLst>
              <a:ext uri="{FF2B5EF4-FFF2-40B4-BE49-F238E27FC236}">
                <a16:creationId xmlns:a16="http://schemas.microsoft.com/office/drawing/2014/main" id="{89BE666D-C9D2-0E9F-D3F6-0868B67AF824}"/>
              </a:ext>
            </a:extLst>
          </p:cNvPr>
          <p:cNvGraphicFramePr>
            <a:graphicFrameLocks/>
          </p:cNvGraphicFramePr>
          <p:nvPr>
            <p:extLst>
              <p:ext uri="{D42A27DB-BD31-4B8C-83A1-F6EECF244321}">
                <p14:modId xmlns:p14="http://schemas.microsoft.com/office/powerpoint/2010/main" val="3666452471"/>
              </p:ext>
            </p:extLst>
          </p:nvPr>
        </p:nvGraphicFramePr>
        <p:xfrm>
          <a:off x="284812" y="851723"/>
          <a:ext cx="664293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Graphique 8">
            <a:extLst>
              <a:ext uri="{FF2B5EF4-FFF2-40B4-BE49-F238E27FC236}">
                <a16:creationId xmlns:a16="http://schemas.microsoft.com/office/drawing/2014/main" id="{00000000-0008-0000-0400-000010000000}"/>
              </a:ext>
            </a:extLst>
          </p:cNvPr>
          <p:cNvGraphicFramePr>
            <a:graphicFrameLocks/>
          </p:cNvGraphicFramePr>
          <p:nvPr>
            <p:extLst>
              <p:ext uri="{D42A27DB-BD31-4B8C-83A1-F6EECF244321}">
                <p14:modId xmlns:p14="http://schemas.microsoft.com/office/powerpoint/2010/main" val="3962766289"/>
              </p:ext>
            </p:extLst>
          </p:nvPr>
        </p:nvGraphicFramePr>
        <p:xfrm>
          <a:off x="7591426" y="4104763"/>
          <a:ext cx="4426057" cy="26167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 name="Graphique 9">
            <a:extLst>
              <a:ext uri="{FF2B5EF4-FFF2-40B4-BE49-F238E27FC236}">
                <a16:creationId xmlns:a16="http://schemas.microsoft.com/office/drawing/2014/main" id="{6304427C-57C9-1853-AEF2-30AFE0980041}"/>
              </a:ext>
            </a:extLst>
          </p:cNvPr>
          <p:cNvGraphicFramePr>
            <a:graphicFrameLocks/>
          </p:cNvGraphicFramePr>
          <p:nvPr>
            <p:extLst>
              <p:ext uri="{D42A27DB-BD31-4B8C-83A1-F6EECF244321}">
                <p14:modId xmlns:p14="http://schemas.microsoft.com/office/powerpoint/2010/main" val="422748357"/>
              </p:ext>
            </p:extLst>
          </p:nvPr>
        </p:nvGraphicFramePr>
        <p:xfrm>
          <a:off x="207111" y="3760182"/>
          <a:ext cx="6797913"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11" name="Rectangle 10">
            <a:extLst>
              <a:ext uri="{FF2B5EF4-FFF2-40B4-BE49-F238E27FC236}">
                <a16:creationId xmlns:a16="http://schemas.microsoft.com/office/drawing/2014/main" id="{16123EB1-283C-9DB8-01D8-9928B4455AFF}"/>
              </a:ext>
            </a:extLst>
          </p:cNvPr>
          <p:cNvSpPr/>
          <p:nvPr/>
        </p:nvSpPr>
        <p:spPr>
          <a:xfrm>
            <a:off x="7100015" y="3548080"/>
            <a:ext cx="4711909" cy="53964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b="1" u="sng" dirty="0">
                <a:solidFill>
                  <a:schemeClr val="tx1"/>
                </a:solidFill>
                <a:latin typeface="Georgia" panose="02040502050405020303" pitchFamily="18" charset="0"/>
              </a:rPr>
              <a:t>Répartition de la clientèle des SFD en fonction de leur forme juridique</a:t>
            </a:r>
          </a:p>
        </p:txBody>
      </p:sp>
      <p:sp>
        <p:nvSpPr>
          <p:cNvPr id="12" name="Rectangle 11">
            <a:extLst>
              <a:ext uri="{FF2B5EF4-FFF2-40B4-BE49-F238E27FC236}">
                <a16:creationId xmlns:a16="http://schemas.microsoft.com/office/drawing/2014/main" id="{CFB9F414-88C2-1E42-3A1A-ED86E73338F1}"/>
              </a:ext>
            </a:extLst>
          </p:cNvPr>
          <p:cNvSpPr/>
          <p:nvPr/>
        </p:nvSpPr>
        <p:spPr>
          <a:xfrm>
            <a:off x="7442948" y="764284"/>
            <a:ext cx="4242694" cy="2535773"/>
          </a:xfrm>
          <a:prstGeom prst="rect">
            <a:avLst/>
          </a:prstGeom>
          <a:noFill/>
          <a:ln>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fr-FR" sz="1600" dirty="0">
                <a:solidFill>
                  <a:schemeClr val="tx1"/>
                </a:solidFill>
                <a:latin typeface="Georgia" panose="02040502050405020303" pitchFamily="18" charset="0"/>
              </a:rPr>
              <a:t>Une dominance des femmes dans la clientèle, avec une proportion d’environ </a:t>
            </a:r>
            <a:r>
              <a:rPr lang="fr-FR" sz="1600" b="1" dirty="0">
                <a:solidFill>
                  <a:schemeClr val="tx1"/>
                </a:solidFill>
                <a:latin typeface="Georgia" panose="02040502050405020303" pitchFamily="18" charset="0"/>
              </a:rPr>
              <a:t>44%</a:t>
            </a:r>
            <a:r>
              <a:rPr lang="fr-FR" sz="1600" dirty="0">
                <a:solidFill>
                  <a:schemeClr val="tx1"/>
                </a:solidFill>
                <a:latin typeface="Georgia" panose="02040502050405020303" pitchFamily="18" charset="0"/>
              </a:rPr>
              <a:t> en 2012, atteignant presque la moitié de la clientèle du secteur (</a:t>
            </a:r>
            <a:r>
              <a:rPr lang="fr-FR" sz="1600" b="1" dirty="0">
                <a:solidFill>
                  <a:schemeClr val="tx1"/>
                </a:solidFill>
                <a:latin typeface="Georgia" panose="02040502050405020303" pitchFamily="18" charset="0"/>
              </a:rPr>
              <a:t>49%</a:t>
            </a:r>
            <a:r>
              <a:rPr lang="fr-FR" sz="1600" dirty="0">
                <a:solidFill>
                  <a:schemeClr val="tx1"/>
                </a:solidFill>
                <a:latin typeface="Georgia" panose="02040502050405020303" pitchFamily="18" charset="0"/>
              </a:rPr>
              <a:t>) au 31 décembre 2024, au détriment des hommes.</a:t>
            </a:r>
          </a:p>
          <a:p>
            <a:pPr algn="just"/>
            <a:endParaRPr lang="fr-FR" sz="700" dirty="0">
              <a:solidFill>
                <a:schemeClr val="tx1"/>
              </a:solidFill>
              <a:latin typeface="Georgia" panose="02040502050405020303" pitchFamily="18" charset="0"/>
            </a:endParaRPr>
          </a:p>
          <a:p>
            <a:pPr algn="just"/>
            <a:r>
              <a:rPr lang="fr-FR" sz="1600" dirty="0">
                <a:solidFill>
                  <a:schemeClr val="tx1"/>
                </a:solidFill>
                <a:latin typeface="Georgia" panose="02040502050405020303" pitchFamily="18" charset="0"/>
              </a:rPr>
              <a:t>Ceci traduit :</a:t>
            </a:r>
          </a:p>
          <a:p>
            <a:pPr marL="285750" indent="-285750" algn="just">
              <a:buFont typeface="Arial" panose="020B0604020202020204"/>
              <a:buChar char="•"/>
            </a:pPr>
            <a:r>
              <a:rPr lang="fr-FR" sz="1400" dirty="0">
                <a:solidFill>
                  <a:schemeClr val="tx1"/>
                </a:solidFill>
                <a:latin typeface="Georgia" panose="02040502050405020303" pitchFamily="18" charset="0"/>
              </a:rPr>
              <a:t>L’autonomie financière des femmes ;</a:t>
            </a:r>
          </a:p>
          <a:p>
            <a:pPr marL="285750" indent="-285750" algn="just">
              <a:buFont typeface="Arial" panose="020B0604020202020204"/>
              <a:buChar char="•"/>
            </a:pPr>
            <a:r>
              <a:rPr lang="fr-FR" sz="1400" dirty="0">
                <a:solidFill>
                  <a:schemeClr val="tx1"/>
                </a:solidFill>
                <a:latin typeface="Georgia" panose="02040502050405020303" pitchFamily="18" charset="0"/>
              </a:rPr>
              <a:t>L’effet de décision relative à la discrimination des femmes dans l’octroi des crédits ; Etc.</a:t>
            </a:r>
            <a:endParaRPr lang="fr-BJ" sz="1400" dirty="0">
              <a:solidFill>
                <a:schemeClr val="tx1"/>
              </a:solidFill>
              <a:latin typeface="Georgia" panose="02040502050405020303" pitchFamily="18" charset="0"/>
            </a:endParaRPr>
          </a:p>
        </p:txBody>
      </p:sp>
      <p:sp>
        <p:nvSpPr>
          <p:cNvPr id="17" name="Rectangle 16">
            <a:extLst>
              <a:ext uri="{FF2B5EF4-FFF2-40B4-BE49-F238E27FC236}">
                <a16:creationId xmlns:a16="http://schemas.microsoft.com/office/drawing/2014/main" id="{48427BBA-AE60-AE3D-417D-6DA0EBC2DB1D}"/>
              </a:ext>
            </a:extLst>
          </p:cNvPr>
          <p:cNvSpPr/>
          <p:nvPr/>
        </p:nvSpPr>
        <p:spPr>
          <a:xfrm>
            <a:off x="397661" y="3865431"/>
            <a:ext cx="2155039" cy="38974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a:buChar char="•"/>
            </a:pPr>
            <a:r>
              <a:rPr lang="fr-FR" b="1" dirty="0">
                <a:solidFill>
                  <a:srgbClr val="005493"/>
                </a:solidFill>
                <a:latin typeface="Georgia" panose="02040502050405020303" pitchFamily="18" charset="0"/>
              </a:rPr>
              <a:t>Selon le genre</a:t>
            </a:r>
            <a:endParaRPr lang="fr-BJ" b="1" dirty="0">
              <a:solidFill>
                <a:srgbClr val="005493"/>
              </a:solidFill>
              <a:latin typeface="Georgia" panose="02040502050405020303" pitchFamily="18" charset="0"/>
            </a:endParaRPr>
          </a:p>
        </p:txBody>
      </p:sp>
      <p:sp>
        <p:nvSpPr>
          <p:cNvPr id="18" name="Rectangle 17">
            <a:extLst>
              <a:ext uri="{FF2B5EF4-FFF2-40B4-BE49-F238E27FC236}">
                <a16:creationId xmlns:a16="http://schemas.microsoft.com/office/drawing/2014/main" id="{5813EA6E-E1B0-016B-71EC-DB0AE06EFCC9}"/>
              </a:ext>
            </a:extLst>
          </p:cNvPr>
          <p:cNvSpPr/>
          <p:nvPr/>
        </p:nvSpPr>
        <p:spPr>
          <a:xfrm>
            <a:off x="419100" y="1188900"/>
            <a:ext cx="4326166" cy="81557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fr-FR" sz="1600" dirty="0">
                <a:solidFill>
                  <a:schemeClr val="tx1"/>
                </a:solidFill>
                <a:latin typeface="Georgia" panose="02040502050405020303" pitchFamily="18" charset="0"/>
              </a:rPr>
              <a:t>L’effectif de la clientèle des SFD est passé de </a:t>
            </a:r>
            <a:r>
              <a:rPr lang="fr-FR" sz="1600" b="1" dirty="0">
                <a:solidFill>
                  <a:schemeClr val="tx1"/>
                </a:solidFill>
                <a:latin typeface="Georgia" panose="02040502050405020303" pitchFamily="18" charset="0"/>
              </a:rPr>
              <a:t>1.577.936 </a:t>
            </a:r>
            <a:r>
              <a:rPr lang="fr-FR" sz="1600" dirty="0">
                <a:solidFill>
                  <a:schemeClr val="tx1"/>
                </a:solidFill>
                <a:latin typeface="Georgia" panose="02040502050405020303" pitchFamily="18" charset="0"/>
              </a:rPr>
              <a:t>en 2012 à </a:t>
            </a:r>
            <a:r>
              <a:rPr lang="fr-FR" sz="1600" b="1" dirty="0">
                <a:solidFill>
                  <a:schemeClr val="tx1"/>
                </a:solidFill>
                <a:latin typeface="Georgia" panose="02040502050405020303" pitchFamily="18" charset="0"/>
              </a:rPr>
              <a:t>3.882.119 </a:t>
            </a:r>
            <a:r>
              <a:rPr lang="fr-FR" sz="1600" dirty="0">
                <a:solidFill>
                  <a:schemeClr val="tx1"/>
                </a:solidFill>
                <a:latin typeface="Georgia" panose="02040502050405020303" pitchFamily="18" charset="0"/>
              </a:rPr>
              <a:t>en 2024, représentant environ </a:t>
            </a:r>
            <a:r>
              <a:rPr lang="fr-FR" sz="1600" b="1" dirty="0">
                <a:solidFill>
                  <a:schemeClr val="tx1"/>
                </a:solidFill>
                <a:latin typeface="Georgia" panose="02040502050405020303" pitchFamily="18" charset="0"/>
              </a:rPr>
              <a:t>61%</a:t>
            </a:r>
            <a:r>
              <a:rPr lang="fr-FR" sz="1600" dirty="0">
                <a:solidFill>
                  <a:schemeClr val="tx1"/>
                </a:solidFill>
                <a:latin typeface="Georgia" panose="02040502050405020303" pitchFamily="18" charset="0"/>
              </a:rPr>
              <a:t> de la population active.</a:t>
            </a:r>
          </a:p>
        </p:txBody>
      </p:sp>
      <p:sp>
        <p:nvSpPr>
          <p:cNvPr id="2" name="Espace réservé du numéro de diapositive 1">
            <a:extLst>
              <a:ext uri="{FF2B5EF4-FFF2-40B4-BE49-F238E27FC236}">
                <a16:creationId xmlns:a16="http://schemas.microsoft.com/office/drawing/2014/main" id="{58D9D7AE-FF8A-0A86-7C53-E552183F9F47}"/>
              </a:ext>
            </a:extLst>
          </p:cNvPr>
          <p:cNvSpPr>
            <a:spLocks noGrp="1"/>
          </p:cNvSpPr>
          <p:nvPr>
            <p:ph type="sldNum" sz="quarter" idx="12"/>
          </p:nvPr>
        </p:nvSpPr>
        <p:spPr/>
        <p:txBody>
          <a:bodyPr/>
          <a:lstStyle/>
          <a:p>
            <a:fld id="{A83B0E56-5429-400E-B301-A26BDFBFDE48}" type="slidenum">
              <a:rPr lang="fr-BJ" smtClean="0"/>
              <a:t>8</a:t>
            </a:fld>
            <a:endParaRPr lang="fr-BJ"/>
          </a:p>
        </p:txBody>
      </p:sp>
      <p:sp>
        <p:nvSpPr>
          <p:cNvPr id="6" name="ZoneTexte 5">
            <a:extLst>
              <a:ext uri="{FF2B5EF4-FFF2-40B4-BE49-F238E27FC236}">
                <a16:creationId xmlns:a16="http://schemas.microsoft.com/office/drawing/2014/main" id="{1B0F0736-3F8E-238B-8595-5AB0A6FFF6DB}"/>
              </a:ext>
            </a:extLst>
          </p:cNvPr>
          <p:cNvSpPr txBox="1"/>
          <p:nvPr/>
        </p:nvSpPr>
        <p:spPr>
          <a:xfrm>
            <a:off x="838199" y="392290"/>
            <a:ext cx="6753227" cy="523220"/>
          </a:xfrm>
          <a:prstGeom prst="rect">
            <a:avLst/>
          </a:prstGeom>
          <a:noFill/>
        </p:spPr>
        <p:txBody>
          <a:bodyPr wrap="square">
            <a:spAutoFit/>
          </a:bodyPr>
          <a:lstStyle/>
          <a:p>
            <a:pPr algn="just"/>
            <a:r>
              <a:rPr lang="fr-FR" sz="2800" b="1" dirty="0">
                <a:solidFill>
                  <a:srgbClr val="7030A0"/>
                </a:solidFill>
                <a:latin typeface="Georgia" panose="02040502050405020303" pitchFamily="18" charset="0"/>
                <a:cs typeface="Mongolian Baiti" panose="03000500000000000000" pitchFamily="66" charset="0"/>
              </a:rPr>
              <a:t>Evolution de la clientèle des SFD</a:t>
            </a:r>
          </a:p>
        </p:txBody>
      </p:sp>
      <p:cxnSp>
        <p:nvCxnSpPr>
          <p:cNvPr id="8" name="Connecteur droit avec flèche 7">
            <a:extLst>
              <a:ext uri="{FF2B5EF4-FFF2-40B4-BE49-F238E27FC236}">
                <a16:creationId xmlns:a16="http://schemas.microsoft.com/office/drawing/2014/main" id="{1E44F377-B329-780B-1152-7C25B971B9DB}"/>
              </a:ext>
            </a:extLst>
          </p:cNvPr>
          <p:cNvCxnSpPr>
            <a:cxnSpLocks/>
          </p:cNvCxnSpPr>
          <p:nvPr/>
        </p:nvCxnSpPr>
        <p:spPr>
          <a:xfrm>
            <a:off x="419100" y="659142"/>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4379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phique 3">
            <a:extLst>
              <a:ext uri="{FF2B5EF4-FFF2-40B4-BE49-F238E27FC236}">
                <a16:creationId xmlns:a16="http://schemas.microsoft.com/office/drawing/2014/main" id="{6AE60763-122E-69CF-B553-6EE49665F5D7}"/>
              </a:ext>
            </a:extLst>
          </p:cNvPr>
          <p:cNvGraphicFramePr>
            <a:graphicFrameLocks/>
          </p:cNvGraphicFramePr>
          <p:nvPr>
            <p:extLst>
              <p:ext uri="{D42A27DB-BD31-4B8C-83A1-F6EECF244321}">
                <p14:modId xmlns:p14="http://schemas.microsoft.com/office/powerpoint/2010/main" val="2428164724"/>
              </p:ext>
            </p:extLst>
          </p:nvPr>
        </p:nvGraphicFramePr>
        <p:xfrm>
          <a:off x="613052" y="1131731"/>
          <a:ext cx="5268414" cy="229727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 coins arrondis 5">
            <a:extLst>
              <a:ext uri="{FF2B5EF4-FFF2-40B4-BE49-F238E27FC236}">
                <a16:creationId xmlns:a16="http://schemas.microsoft.com/office/drawing/2014/main" id="{69043409-70F9-D083-4E82-D8F33109A06E}"/>
              </a:ext>
            </a:extLst>
          </p:cNvPr>
          <p:cNvSpPr/>
          <p:nvPr/>
        </p:nvSpPr>
        <p:spPr>
          <a:xfrm>
            <a:off x="613052" y="937331"/>
            <a:ext cx="5152238" cy="687667"/>
          </a:xfrm>
          <a:prstGeom prst="roundRect">
            <a:avLst>
              <a:gd name="adj" fmla="val 28626"/>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lnSpc>
                <a:spcPct val="100000"/>
              </a:lnSpc>
              <a:buFont typeface="Wingdings" panose="05000000000000000000" pitchFamily="2" charset="2"/>
              <a:buChar char="q"/>
            </a:pPr>
            <a:r>
              <a:rPr lang="fr-FR" sz="1600" b="1" dirty="0">
                <a:solidFill>
                  <a:srgbClr val="005493"/>
                </a:solidFill>
                <a:latin typeface="Georgia" panose="02040502050405020303" pitchFamily="18" charset="0"/>
                <a:cs typeface="Mongolian Baiti" panose="03000500000000000000" pitchFamily="66" charset="0"/>
              </a:rPr>
              <a:t>Evolution du montant des crédits octroyés par les SFD </a:t>
            </a:r>
            <a:r>
              <a:rPr lang="fr-FR" sz="1100" b="1" dirty="0">
                <a:solidFill>
                  <a:srgbClr val="005493"/>
                </a:solidFill>
                <a:latin typeface="Georgia" panose="02040502050405020303" pitchFamily="18" charset="0"/>
                <a:cs typeface="Mongolian Baiti" panose="03000500000000000000" pitchFamily="66" charset="0"/>
              </a:rPr>
              <a:t>(</a:t>
            </a:r>
            <a:r>
              <a:rPr lang="fr-FR" sz="1100" dirty="0">
                <a:solidFill>
                  <a:srgbClr val="005493"/>
                </a:solidFill>
                <a:latin typeface="Georgia" panose="02040502050405020303" pitchFamily="18" charset="0"/>
                <a:cs typeface="Mongolian Baiti" panose="03000500000000000000" pitchFamily="66" charset="0"/>
              </a:rPr>
              <a:t>en milliards de FCFA</a:t>
            </a:r>
            <a:r>
              <a:rPr lang="fr-FR" sz="1100" b="1" dirty="0">
                <a:solidFill>
                  <a:srgbClr val="005493"/>
                </a:solidFill>
                <a:latin typeface="Georgia" panose="02040502050405020303" pitchFamily="18" charset="0"/>
                <a:cs typeface="Mongolian Baiti" panose="03000500000000000000" pitchFamily="66" charset="0"/>
              </a:rPr>
              <a:t>)</a:t>
            </a:r>
            <a:endParaRPr lang="fr-FR" sz="1000" b="1" dirty="0">
              <a:solidFill>
                <a:srgbClr val="005493"/>
              </a:solidFill>
              <a:latin typeface="Georgia" panose="02040502050405020303" pitchFamily="18" charset="0"/>
              <a:cs typeface="Mongolian Baiti" panose="03000500000000000000" pitchFamily="66" charset="0"/>
            </a:endParaRPr>
          </a:p>
        </p:txBody>
      </p:sp>
      <p:sp>
        <p:nvSpPr>
          <p:cNvPr id="10" name="Rectangle 9">
            <a:extLst>
              <a:ext uri="{FF2B5EF4-FFF2-40B4-BE49-F238E27FC236}">
                <a16:creationId xmlns:a16="http://schemas.microsoft.com/office/drawing/2014/main" id="{405BA002-EB19-DB2C-56C9-612E4C07F7D1}"/>
              </a:ext>
            </a:extLst>
          </p:cNvPr>
          <p:cNvSpPr/>
          <p:nvPr/>
        </p:nvSpPr>
        <p:spPr>
          <a:xfrm>
            <a:off x="6409079" y="3609840"/>
            <a:ext cx="5462367" cy="1136993"/>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285750" indent="-285750" algn="just">
              <a:lnSpc>
                <a:spcPct val="125000"/>
              </a:lnSpc>
              <a:buFont typeface="Arial" panose="020B0604020202020204"/>
              <a:buChar char="•"/>
            </a:pPr>
            <a:r>
              <a:rPr lang="fr-FR" sz="1400" kern="1200" dirty="0">
                <a:solidFill>
                  <a:schemeClr val="tx1">
                    <a:lumMod val="95000"/>
                    <a:lumOff val="5000"/>
                  </a:schemeClr>
                </a:solidFill>
                <a:latin typeface="Georgia" panose="02040502050405020303" pitchFamily="18" charset="0"/>
              </a:rPr>
              <a:t>Le montant des crédits octroyés par les SFD a fortement augmenté, passant de </a:t>
            </a:r>
            <a:r>
              <a:rPr lang="fr-FR" sz="1400" b="1" dirty="0">
                <a:solidFill>
                  <a:schemeClr val="tx1">
                    <a:lumMod val="95000"/>
                    <a:lumOff val="5000"/>
                  </a:schemeClr>
                </a:solidFill>
                <a:latin typeface="Georgia" panose="02040502050405020303" pitchFamily="18" charset="0"/>
              </a:rPr>
              <a:t>36,75 </a:t>
            </a:r>
            <a:r>
              <a:rPr lang="fr-FR" sz="1400" dirty="0">
                <a:solidFill>
                  <a:schemeClr val="tx1">
                    <a:lumMod val="95000"/>
                    <a:lumOff val="5000"/>
                  </a:schemeClr>
                </a:solidFill>
                <a:latin typeface="Georgia" panose="02040502050405020303" pitchFamily="18" charset="0"/>
              </a:rPr>
              <a:t>milliards de FCFA </a:t>
            </a:r>
            <a:r>
              <a:rPr lang="fr-FR" sz="1400" kern="1200" dirty="0">
                <a:solidFill>
                  <a:schemeClr val="tx1">
                    <a:lumMod val="95000"/>
                    <a:lumOff val="5000"/>
                  </a:schemeClr>
                </a:solidFill>
                <a:latin typeface="Georgia" panose="02040502050405020303" pitchFamily="18" charset="0"/>
              </a:rPr>
              <a:t>en 2012 à </a:t>
            </a:r>
            <a:r>
              <a:rPr lang="fr-FR" sz="1400" b="1" dirty="0">
                <a:solidFill>
                  <a:schemeClr val="tx1">
                    <a:lumMod val="95000"/>
                    <a:lumOff val="5000"/>
                  </a:schemeClr>
                </a:solidFill>
                <a:latin typeface="Georgia" panose="02040502050405020303" pitchFamily="18" charset="0"/>
              </a:rPr>
              <a:t>204,88</a:t>
            </a:r>
            <a:r>
              <a:rPr lang="fr-FR" sz="1400" dirty="0">
                <a:solidFill>
                  <a:schemeClr val="tx1">
                    <a:lumMod val="95000"/>
                    <a:lumOff val="5000"/>
                  </a:schemeClr>
                </a:solidFill>
                <a:latin typeface="Georgia" panose="02040502050405020303" pitchFamily="18" charset="0"/>
              </a:rPr>
              <a:t> milliards de FCFA au 31 décembre 2024, soit une </a:t>
            </a:r>
            <a:r>
              <a:rPr lang="fr-FR" sz="1400" kern="1200" dirty="0">
                <a:solidFill>
                  <a:schemeClr val="tx1">
                    <a:lumMod val="95000"/>
                    <a:lumOff val="5000"/>
                  </a:schemeClr>
                </a:solidFill>
                <a:latin typeface="Georgia" panose="02040502050405020303" pitchFamily="18" charset="0"/>
              </a:rPr>
              <a:t>hausse de 457,5%.</a:t>
            </a:r>
          </a:p>
        </p:txBody>
      </p:sp>
      <p:sp>
        <p:nvSpPr>
          <p:cNvPr id="11" name="Rectangle 10">
            <a:extLst>
              <a:ext uri="{FF2B5EF4-FFF2-40B4-BE49-F238E27FC236}">
                <a16:creationId xmlns:a16="http://schemas.microsoft.com/office/drawing/2014/main" id="{6B29C2C1-6062-3F18-D45F-BABD0FC994A9}"/>
              </a:ext>
            </a:extLst>
          </p:cNvPr>
          <p:cNvSpPr/>
          <p:nvPr/>
        </p:nvSpPr>
        <p:spPr>
          <a:xfrm>
            <a:off x="6427694" y="4902897"/>
            <a:ext cx="5425139" cy="9055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285750" indent="-285750" algn="just">
              <a:lnSpc>
                <a:spcPct val="125000"/>
              </a:lnSpc>
              <a:buFont typeface="Arial" panose="020B0604020202020204"/>
              <a:buChar char="•"/>
            </a:pPr>
            <a:r>
              <a:rPr lang="fr-FR" sz="1400" dirty="0">
                <a:solidFill>
                  <a:schemeClr val="tx1">
                    <a:lumMod val="95000"/>
                    <a:lumOff val="5000"/>
                  </a:schemeClr>
                </a:solidFill>
                <a:latin typeface="Georgia" panose="02040502050405020303" pitchFamily="18" charset="0"/>
              </a:rPr>
              <a:t>La part des crédits octroyés dans le PIB est passée de </a:t>
            </a:r>
            <a:r>
              <a:rPr lang="fr-FR" sz="1400" b="1" dirty="0">
                <a:solidFill>
                  <a:srgbClr val="7030A0"/>
                </a:solidFill>
                <a:latin typeface="Georgia" panose="02040502050405020303" pitchFamily="18" charset="0"/>
              </a:rPr>
              <a:t>0,65%</a:t>
            </a:r>
            <a:r>
              <a:rPr lang="fr-FR" sz="1400" dirty="0">
                <a:solidFill>
                  <a:schemeClr val="tx1">
                    <a:lumMod val="95000"/>
                    <a:lumOff val="5000"/>
                  </a:schemeClr>
                </a:solidFill>
                <a:latin typeface="Georgia" panose="02040502050405020303" pitchFamily="18" charset="0"/>
              </a:rPr>
              <a:t> en 2012 à </a:t>
            </a:r>
            <a:r>
              <a:rPr lang="fr-FR" sz="1400" b="1" dirty="0">
                <a:solidFill>
                  <a:srgbClr val="7030A0"/>
                </a:solidFill>
                <a:latin typeface="Georgia" panose="02040502050405020303" pitchFamily="18" charset="0"/>
              </a:rPr>
              <a:t>1,58%</a:t>
            </a:r>
            <a:r>
              <a:rPr lang="fr-FR" sz="1400" dirty="0">
                <a:solidFill>
                  <a:schemeClr val="tx1">
                    <a:lumMod val="95000"/>
                    <a:lumOff val="5000"/>
                  </a:schemeClr>
                </a:solidFill>
                <a:latin typeface="Georgia" panose="02040502050405020303" pitchFamily="18" charset="0"/>
              </a:rPr>
              <a:t> au 31 décembre 2024</a:t>
            </a:r>
            <a:r>
              <a:rPr lang="fr-FR" sz="1400" dirty="0">
                <a:solidFill>
                  <a:schemeClr val="accent6"/>
                </a:solidFill>
                <a:latin typeface="Georgia" panose="02040502050405020303" pitchFamily="18" charset="0"/>
              </a:rPr>
              <a:t>, renforçant la contribution des SFD dans le financement de l’économie</a:t>
            </a:r>
            <a:r>
              <a:rPr lang="fr-FR" sz="1400" dirty="0">
                <a:solidFill>
                  <a:schemeClr val="tx1">
                    <a:lumMod val="95000"/>
                    <a:lumOff val="5000"/>
                  </a:schemeClr>
                </a:solidFill>
                <a:latin typeface="Georgia" panose="02040502050405020303" pitchFamily="18" charset="0"/>
              </a:rPr>
              <a:t>.</a:t>
            </a:r>
          </a:p>
          <a:p>
            <a:pPr algn="just"/>
            <a:r>
              <a:rPr lang="fr-FR" sz="1400" kern="1200" dirty="0">
                <a:solidFill>
                  <a:schemeClr val="tx1">
                    <a:lumMod val="95000"/>
                    <a:lumOff val="5000"/>
                  </a:schemeClr>
                </a:solidFill>
                <a:latin typeface="Georgia" panose="02040502050405020303" pitchFamily="18" charset="0"/>
              </a:rPr>
              <a:t>   </a:t>
            </a:r>
            <a:endParaRPr lang="fr-BJ" sz="1400" kern="1200" dirty="0">
              <a:solidFill>
                <a:schemeClr val="tx1">
                  <a:lumMod val="95000"/>
                  <a:lumOff val="5000"/>
                </a:schemeClr>
              </a:solidFill>
              <a:latin typeface="Georgia" panose="02040502050405020303" pitchFamily="18" charset="0"/>
            </a:endParaRPr>
          </a:p>
        </p:txBody>
      </p:sp>
      <p:sp>
        <p:nvSpPr>
          <p:cNvPr id="12" name="Rectangle : coins arrondis 11">
            <a:extLst>
              <a:ext uri="{FF2B5EF4-FFF2-40B4-BE49-F238E27FC236}">
                <a16:creationId xmlns:a16="http://schemas.microsoft.com/office/drawing/2014/main" id="{1F6CDD2B-F378-A372-C4F2-EB651E6FC528}"/>
              </a:ext>
            </a:extLst>
          </p:cNvPr>
          <p:cNvSpPr/>
          <p:nvPr/>
        </p:nvSpPr>
        <p:spPr>
          <a:xfrm>
            <a:off x="577529" y="3559051"/>
            <a:ext cx="5223284" cy="687667"/>
          </a:xfrm>
          <a:prstGeom prst="roundRect">
            <a:avLst>
              <a:gd name="adj" fmla="val 28626"/>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sz="1600" b="1" dirty="0">
                <a:solidFill>
                  <a:srgbClr val="005493"/>
                </a:solidFill>
                <a:latin typeface="Georgia" panose="02040502050405020303" pitchFamily="18" charset="0"/>
                <a:cs typeface="Mongolian Baiti" panose="03000500000000000000" pitchFamily="66" charset="0"/>
              </a:rPr>
              <a:t>Evolution de la part des crédits octroyés par les SFD dans le PIB</a:t>
            </a:r>
          </a:p>
        </p:txBody>
      </p:sp>
      <p:sp>
        <p:nvSpPr>
          <p:cNvPr id="2" name="Espace réservé du numéro de diapositive 1">
            <a:extLst>
              <a:ext uri="{FF2B5EF4-FFF2-40B4-BE49-F238E27FC236}">
                <a16:creationId xmlns:a16="http://schemas.microsoft.com/office/drawing/2014/main" id="{241E8344-94F9-1B5C-5910-3CECEA20CC09}"/>
              </a:ext>
            </a:extLst>
          </p:cNvPr>
          <p:cNvSpPr>
            <a:spLocks noGrp="1"/>
          </p:cNvSpPr>
          <p:nvPr>
            <p:ph type="sldNum" sz="quarter" idx="12"/>
          </p:nvPr>
        </p:nvSpPr>
        <p:spPr/>
        <p:txBody>
          <a:bodyPr/>
          <a:lstStyle/>
          <a:p>
            <a:fld id="{A83B0E56-5429-400E-B301-A26BDFBFDE48}" type="slidenum">
              <a:rPr lang="fr-BJ" smtClean="0"/>
              <a:t>9</a:t>
            </a:fld>
            <a:endParaRPr lang="fr-BJ"/>
          </a:p>
        </p:txBody>
      </p:sp>
      <p:sp>
        <p:nvSpPr>
          <p:cNvPr id="7" name="ZoneTexte 6">
            <a:extLst>
              <a:ext uri="{FF2B5EF4-FFF2-40B4-BE49-F238E27FC236}">
                <a16:creationId xmlns:a16="http://schemas.microsoft.com/office/drawing/2014/main" id="{915F2CDA-12D9-B15A-5990-5D586E0D70AB}"/>
              </a:ext>
            </a:extLst>
          </p:cNvPr>
          <p:cNvSpPr txBox="1"/>
          <p:nvPr/>
        </p:nvSpPr>
        <p:spPr>
          <a:xfrm>
            <a:off x="904875" y="414393"/>
            <a:ext cx="4705350" cy="523220"/>
          </a:xfrm>
          <a:prstGeom prst="rect">
            <a:avLst/>
          </a:prstGeom>
          <a:noFill/>
        </p:spPr>
        <p:txBody>
          <a:bodyPr wrap="square">
            <a:spAutoFit/>
          </a:bodyPr>
          <a:lstStyle/>
          <a:p>
            <a:r>
              <a:rPr lang="fr-FR" sz="2800" b="1" kern="100" dirty="0">
                <a:solidFill>
                  <a:srgbClr val="7030A0"/>
                </a:solidFill>
                <a:latin typeface="Georgia" panose="02040502050405020303" pitchFamily="18" charset="0"/>
                <a:ea typeface="Calibri" panose="020F0502020204030204" pitchFamily="34" charset="0"/>
                <a:cs typeface="Times New Roman" panose="02020603050405020304" pitchFamily="18" charset="0"/>
              </a:rPr>
              <a:t>Opérations de crédits</a:t>
            </a:r>
            <a:endParaRPr lang="fr-FR" sz="2800" b="1" dirty="0">
              <a:solidFill>
                <a:srgbClr val="7030A0"/>
              </a:solidFill>
            </a:endParaRPr>
          </a:p>
        </p:txBody>
      </p:sp>
      <p:cxnSp>
        <p:nvCxnSpPr>
          <p:cNvPr id="8" name="Connecteur droit avec flèche 7">
            <a:extLst>
              <a:ext uri="{FF2B5EF4-FFF2-40B4-BE49-F238E27FC236}">
                <a16:creationId xmlns:a16="http://schemas.microsoft.com/office/drawing/2014/main" id="{FA517C40-92AC-AADD-78B5-60E672569377}"/>
              </a:ext>
            </a:extLst>
          </p:cNvPr>
          <p:cNvCxnSpPr>
            <a:cxnSpLocks/>
          </p:cNvCxnSpPr>
          <p:nvPr/>
        </p:nvCxnSpPr>
        <p:spPr>
          <a:xfrm>
            <a:off x="419100" y="698898"/>
            <a:ext cx="407193" cy="0"/>
          </a:xfrm>
          <a:prstGeom prst="straightConnector1">
            <a:avLst/>
          </a:prstGeom>
          <a:ln w="57150">
            <a:solidFill>
              <a:srgbClr val="005493"/>
            </a:solidFill>
            <a:tailEnd type="triangle"/>
          </a:ln>
        </p:spPr>
        <p:style>
          <a:lnRef idx="1">
            <a:schemeClr val="accent1"/>
          </a:lnRef>
          <a:fillRef idx="0">
            <a:schemeClr val="accent1"/>
          </a:fillRef>
          <a:effectRef idx="0">
            <a:schemeClr val="accent1"/>
          </a:effectRef>
          <a:fontRef idx="minor">
            <a:schemeClr val="tx1"/>
          </a:fontRef>
        </p:style>
      </p:cxnSp>
      <p:sp>
        <p:nvSpPr>
          <p:cNvPr id="13" name="Ellipse 12">
            <a:extLst>
              <a:ext uri="{FF2B5EF4-FFF2-40B4-BE49-F238E27FC236}">
                <a16:creationId xmlns:a16="http://schemas.microsoft.com/office/drawing/2014/main" id="{37B4C1B3-51E0-A6B7-95D9-8E97AA0B2808}"/>
              </a:ext>
            </a:extLst>
          </p:cNvPr>
          <p:cNvSpPr/>
          <p:nvPr/>
        </p:nvSpPr>
        <p:spPr>
          <a:xfrm>
            <a:off x="3389195" y="2655245"/>
            <a:ext cx="468000" cy="468000"/>
          </a:xfrm>
          <a:prstGeom prst="ellipse">
            <a:avLst/>
          </a:prstGeom>
          <a:noFill/>
          <a:ln w="28575">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J"/>
          </a:p>
        </p:txBody>
      </p:sp>
      <p:sp>
        <p:nvSpPr>
          <p:cNvPr id="14" name="Ellipse 13">
            <a:extLst>
              <a:ext uri="{FF2B5EF4-FFF2-40B4-BE49-F238E27FC236}">
                <a16:creationId xmlns:a16="http://schemas.microsoft.com/office/drawing/2014/main" id="{FAD1C15B-1047-18D3-1886-9513FA0F32BB}"/>
              </a:ext>
            </a:extLst>
          </p:cNvPr>
          <p:cNvSpPr/>
          <p:nvPr/>
        </p:nvSpPr>
        <p:spPr>
          <a:xfrm>
            <a:off x="625532" y="2550717"/>
            <a:ext cx="468000" cy="468000"/>
          </a:xfrm>
          <a:prstGeom prst="ellipse">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J"/>
          </a:p>
        </p:txBody>
      </p:sp>
      <p:sp>
        <p:nvSpPr>
          <p:cNvPr id="15" name="Ellipse 14">
            <a:extLst>
              <a:ext uri="{FF2B5EF4-FFF2-40B4-BE49-F238E27FC236}">
                <a16:creationId xmlns:a16="http://schemas.microsoft.com/office/drawing/2014/main" id="{86153202-5657-9DAA-CF7C-7A2FB0B4976E}"/>
              </a:ext>
            </a:extLst>
          </p:cNvPr>
          <p:cNvSpPr/>
          <p:nvPr/>
        </p:nvSpPr>
        <p:spPr>
          <a:xfrm>
            <a:off x="5365584" y="1315209"/>
            <a:ext cx="468000" cy="468000"/>
          </a:xfrm>
          <a:prstGeom prst="ellipse">
            <a:avLst/>
          </a:prstGeom>
          <a:noFill/>
          <a:ln w="28575">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J"/>
          </a:p>
        </p:txBody>
      </p:sp>
      <p:graphicFrame>
        <p:nvGraphicFramePr>
          <p:cNvPr id="16" name="Graphique 15">
            <a:extLst>
              <a:ext uri="{FF2B5EF4-FFF2-40B4-BE49-F238E27FC236}">
                <a16:creationId xmlns:a16="http://schemas.microsoft.com/office/drawing/2014/main" id="{857AB526-8E22-4665-1691-B955D7C89228}"/>
              </a:ext>
            </a:extLst>
          </p:cNvPr>
          <p:cNvGraphicFramePr>
            <a:graphicFrameLocks/>
          </p:cNvGraphicFramePr>
          <p:nvPr>
            <p:extLst>
              <p:ext uri="{D42A27DB-BD31-4B8C-83A1-F6EECF244321}">
                <p14:modId xmlns:p14="http://schemas.microsoft.com/office/powerpoint/2010/main" val="25236294"/>
              </p:ext>
            </p:extLst>
          </p:nvPr>
        </p:nvGraphicFramePr>
        <p:xfrm>
          <a:off x="140677" y="4135712"/>
          <a:ext cx="5769371" cy="25022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3" name="Graphique 2">
            <a:extLst>
              <a:ext uri="{FF2B5EF4-FFF2-40B4-BE49-F238E27FC236}">
                <a16:creationId xmlns:a16="http://schemas.microsoft.com/office/drawing/2014/main" id="{ADA2D802-365A-55D6-1B20-9757353C676D}"/>
              </a:ext>
            </a:extLst>
          </p:cNvPr>
          <p:cNvGraphicFramePr>
            <a:graphicFrameLocks/>
          </p:cNvGraphicFramePr>
          <p:nvPr>
            <p:extLst>
              <p:ext uri="{D42A27DB-BD31-4B8C-83A1-F6EECF244321}">
                <p14:modId xmlns:p14="http://schemas.microsoft.com/office/powerpoint/2010/main" val="1033754548"/>
              </p:ext>
            </p:extLst>
          </p:nvPr>
        </p:nvGraphicFramePr>
        <p:xfrm>
          <a:off x="6310535" y="1247981"/>
          <a:ext cx="5570434" cy="2157412"/>
        </p:xfrm>
        <a:graphic>
          <a:graphicData uri="http://schemas.openxmlformats.org/drawingml/2006/chart">
            <c:chart xmlns:c="http://schemas.openxmlformats.org/drawingml/2006/chart" xmlns:r="http://schemas.openxmlformats.org/officeDocument/2006/relationships" r:id="rId5"/>
          </a:graphicData>
        </a:graphic>
      </p:graphicFrame>
      <p:sp>
        <p:nvSpPr>
          <p:cNvPr id="5" name="Rectangle : coins arrondis 4">
            <a:extLst>
              <a:ext uri="{FF2B5EF4-FFF2-40B4-BE49-F238E27FC236}">
                <a16:creationId xmlns:a16="http://schemas.microsoft.com/office/drawing/2014/main" id="{80FA156F-49FC-3082-A60C-A44570DCF198}"/>
              </a:ext>
            </a:extLst>
          </p:cNvPr>
          <p:cNvSpPr/>
          <p:nvPr/>
        </p:nvSpPr>
        <p:spPr>
          <a:xfrm>
            <a:off x="6372311" y="909477"/>
            <a:ext cx="5223284" cy="687667"/>
          </a:xfrm>
          <a:prstGeom prst="roundRect">
            <a:avLst>
              <a:gd name="adj" fmla="val 28626"/>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285750" indent="-285750" algn="just">
              <a:buFont typeface="Wingdings" panose="05000000000000000000" pitchFamily="2" charset="2"/>
              <a:buChar char="q"/>
            </a:pPr>
            <a:r>
              <a:rPr lang="fr-FR" sz="1600" b="1" dirty="0">
                <a:solidFill>
                  <a:schemeClr val="accent2">
                    <a:lumMod val="75000"/>
                  </a:schemeClr>
                </a:solidFill>
                <a:latin typeface="Georgia" panose="02040502050405020303" pitchFamily="18" charset="0"/>
                <a:cs typeface="Mongolian Baiti" panose="03000500000000000000" pitchFamily="66" charset="0"/>
              </a:rPr>
              <a:t>Evolution de la part des crédits octroyés par les SFD par rapport aux crédits bancaires</a:t>
            </a:r>
          </a:p>
        </p:txBody>
      </p:sp>
      <p:sp>
        <p:nvSpPr>
          <p:cNvPr id="9" name="Rectangle 8">
            <a:extLst>
              <a:ext uri="{FF2B5EF4-FFF2-40B4-BE49-F238E27FC236}">
                <a16:creationId xmlns:a16="http://schemas.microsoft.com/office/drawing/2014/main" id="{AD5B7D78-0039-B71F-ABF3-01B9AA4C3426}"/>
              </a:ext>
            </a:extLst>
          </p:cNvPr>
          <p:cNvSpPr/>
          <p:nvPr/>
        </p:nvSpPr>
        <p:spPr>
          <a:xfrm>
            <a:off x="6427693" y="5608268"/>
            <a:ext cx="5425139" cy="90559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marL="285750" indent="-285750" algn="just">
              <a:lnSpc>
                <a:spcPct val="125000"/>
              </a:lnSpc>
              <a:buFont typeface="Arial" panose="020B0604020202020204"/>
              <a:buChar char="•"/>
            </a:pPr>
            <a:r>
              <a:rPr lang="fr-FR" sz="1400" dirty="0">
                <a:solidFill>
                  <a:schemeClr val="tx1">
                    <a:lumMod val="95000"/>
                    <a:lumOff val="5000"/>
                  </a:schemeClr>
                </a:solidFill>
                <a:latin typeface="Georgia" panose="02040502050405020303" pitchFamily="18" charset="0"/>
              </a:rPr>
              <a:t>La part des crédits octroyés dans le secteur bancaire est en moyenne </a:t>
            </a:r>
            <a:r>
              <a:rPr lang="fr-FR" sz="1400" b="1" dirty="0">
                <a:solidFill>
                  <a:schemeClr val="accent2">
                    <a:lumMod val="75000"/>
                  </a:schemeClr>
                </a:solidFill>
                <a:latin typeface="Georgia" panose="02040502050405020303" pitchFamily="18" charset="0"/>
              </a:rPr>
              <a:t>1,56%</a:t>
            </a:r>
            <a:r>
              <a:rPr lang="fr-FR" sz="1400" dirty="0">
                <a:solidFill>
                  <a:schemeClr val="tx1">
                    <a:lumMod val="95000"/>
                    <a:lumOff val="5000"/>
                  </a:schemeClr>
                </a:solidFill>
                <a:latin typeface="Georgia" panose="02040502050405020303" pitchFamily="18" charset="0"/>
              </a:rPr>
              <a:t> entre 2012 et 2022. </a:t>
            </a:r>
            <a:endParaRPr lang="fr-BJ" sz="1400" kern="1200" dirty="0">
              <a:solidFill>
                <a:schemeClr val="tx1">
                  <a:lumMod val="95000"/>
                  <a:lumOff val="5000"/>
                </a:schemeClr>
              </a:solidFill>
              <a:latin typeface="Georgia" panose="02040502050405020303" pitchFamily="18" charset="0"/>
            </a:endParaRPr>
          </a:p>
        </p:txBody>
      </p:sp>
    </p:spTree>
    <p:extLst>
      <p:ext uri="{BB962C8B-B14F-4D97-AF65-F5344CB8AC3E}">
        <p14:creationId xmlns:p14="http://schemas.microsoft.com/office/powerpoint/2010/main" val="390509859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12624</TotalTime>
  <Words>2147</Words>
  <Application>Microsoft Office PowerPoint</Application>
  <PresentationFormat>Grand écran</PresentationFormat>
  <Paragraphs>324</Paragraphs>
  <Slides>20</Slides>
  <Notes>19</Notes>
  <HiddenSlides>2</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Aptos</vt:lpstr>
      <vt:lpstr>Arial</vt:lpstr>
      <vt:lpstr>Calibri</vt:lpstr>
      <vt:lpstr>Calibri Light</vt:lpstr>
      <vt:lpstr>Courier New</vt:lpstr>
      <vt:lpstr>Georgia</vt:lpstr>
      <vt:lpstr>Wingdings</vt:lpstr>
      <vt:lpstr>Thème Office</vt:lpstr>
      <vt:lpstr>Présentation PowerPoint</vt:lpstr>
      <vt:lpstr>PLAN</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Erneste AGBANDA</dc:creator>
  <cp:lastModifiedBy>Daouda Romaric SOUBEROU</cp:lastModifiedBy>
  <cp:revision>86</cp:revision>
  <cp:lastPrinted>2025-03-31T07:36:08Z</cp:lastPrinted>
  <dcterms:created xsi:type="dcterms:W3CDTF">2025-03-14T17:52:00Z</dcterms:created>
  <dcterms:modified xsi:type="dcterms:W3CDTF">2025-04-25T13:30:23Z</dcterms:modified>
</cp:coreProperties>
</file>