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8" r:id="rId2"/>
  </p:sldMasterIdLst>
  <p:notesMasterIdLst>
    <p:notesMasterId r:id="rId12"/>
  </p:notesMasterIdLst>
  <p:sldIdLst>
    <p:sldId id="387" r:id="rId3"/>
    <p:sldId id="296" r:id="rId4"/>
    <p:sldId id="297" r:id="rId5"/>
    <p:sldId id="390" r:id="rId6"/>
    <p:sldId id="391" r:id="rId7"/>
    <p:sldId id="394" r:id="rId8"/>
    <p:sldId id="392" r:id="rId9"/>
    <p:sldId id="308" r:id="rId10"/>
    <p:sldId id="270" r:id="rId11"/>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98" autoAdjust="0"/>
    <p:restoredTop sz="94658"/>
  </p:normalViewPr>
  <p:slideViewPr>
    <p:cSldViewPr snapToGrid="0">
      <p:cViewPr varScale="1">
        <p:scale>
          <a:sx n="116" d="100"/>
          <a:sy n="116"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D441E8F2-2497-4391-A04A-4D62479CF6DE}" type="datetimeFigureOut">
              <a:rPr lang="fr-FR" smtClean="0"/>
              <a:t>27/04/2025</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EFEF40FD-9A32-4130-A2A5-13DCE1484DFC}" type="slidenum">
              <a:rPr lang="fr-FR" smtClean="0"/>
              <a:t>‹N°›</a:t>
            </a:fld>
            <a:endParaRPr lang="fr-FR"/>
          </a:p>
        </p:txBody>
      </p:sp>
    </p:spTree>
    <p:extLst>
      <p:ext uri="{BB962C8B-B14F-4D97-AF65-F5344CB8AC3E}">
        <p14:creationId xmlns:p14="http://schemas.microsoft.com/office/powerpoint/2010/main" val="1749468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1</a:t>
            </a:fld>
            <a:endParaRPr lang="fr-BJ"/>
          </a:p>
        </p:txBody>
      </p:sp>
    </p:spTree>
    <p:extLst>
      <p:ext uri="{BB962C8B-B14F-4D97-AF65-F5344CB8AC3E}">
        <p14:creationId xmlns:p14="http://schemas.microsoft.com/office/powerpoint/2010/main" val="324648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A22F8-A88B-DE3E-029C-2182A4F6008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49D00EA-D495-E5B5-C789-A2B425058C4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1F0BCCD-41A4-8B51-204C-E6490349C59F}"/>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F6ED893A-7314-7AB8-E4CD-C0A9CCAC6C0C}"/>
              </a:ext>
            </a:extLst>
          </p:cNvPr>
          <p:cNvSpPr>
            <a:spLocks noGrp="1"/>
          </p:cNvSpPr>
          <p:nvPr>
            <p:ph type="sldNum" sz="quarter" idx="5"/>
          </p:nvPr>
        </p:nvSpPr>
        <p:spPr/>
        <p:txBody>
          <a:bodyPr/>
          <a:lstStyle/>
          <a:p>
            <a:fld id="{EFEF40FD-9A32-4130-A2A5-13DCE1484DFC}" type="slidenum">
              <a:rPr lang="fr-FR" smtClean="0"/>
              <a:t>8</a:t>
            </a:fld>
            <a:endParaRPr lang="fr-FR"/>
          </a:p>
        </p:txBody>
      </p:sp>
    </p:spTree>
    <p:extLst>
      <p:ext uri="{BB962C8B-B14F-4D97-AF65-F5344CB8AC3E}">
        <p14:creationId xmlns:p14="http://schemas.microsoft.com/office/powerpoint/2010/main" val="3036062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9F928B0-0442-4C51-B5F9-5139B1BDD840}" type="datetime1">
              <a:rPr lang="fr-FR" smtClean="0"/>
              <a:t>27/04/2025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397077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ACC425-8EAC-4ABE-A95A-E81D45518DA9}" type="datetime1">
              <a:rPr lang="fr-FR" smtClean="0"/>
              <a:t>27/04/2025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1190236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45044A-3BDA-4B8A-96B4-2C24DBD6BA11}" type="datetime1">
              <a:rPr lang="fr-FR" smtClean="0"/>
              <a:t>27/04/2025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2257679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6CFD58-BB06-B141-11AF-D8E68B0BA59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J"/>
          </a:p>
        </p:txBody>
      </p:sp>
      <p:sp>
        <p:nvSpPr>
          <p:cNvPr id="3" name="Sous-titre 2">
            <a:extLst>
              <a:ext uri="{FF2B5EF4-FFF2-40B4-BE49-F238E27FC236}">
                <a16:creationId xmlns:a16="http://schemas.microsoft.com/office/drawing/2014/main" id="{E06138AB-0885-B274-082C-4685EF2731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J"/>
          </a:p>
        </p:txBody>
      </p:sp>
      <p:sp>
        <p:nvSpPr>
          <p:cNvPr id="4" name="Espace réservé de la date 3">
            <a:extLst>
              <a:ext uri="{FF2B5EF4-FFF2-40B4-BE49-F238E27FC236}">
                <a16:creationId xmlns:a16="http://schemas.microsoft.com/office/drawing/2014/main" id="{64DC474A-99F2-43BA-6618-CC258E918506}"/>
              </a:ext>
            </a:extLst>
          </p:cNvPr>
          <p:cNvSpPr>
            <a:spLocks noGrp="1"/>
          </p:cNvSpPr>
          <p:nvPr>
            <p:ph type="dt" sz="half" idx="10"/>
          </p:nvPr>
        </p:nvSpPr>
        <p:spPr/>
        <p:txBody>
          <a:bodyPr/>
          <a:lstStyle/>
          <a:p>
            <a:fld id="{63F17456-4BF2-4E38-90EE-9E9221DF13CB}" type="datetime1">
              <a:rPr lang="fr-FR" smtClean="0"/>
              <a:t>27/04/2025</a:t>
            </a:fld>
            <a:endParaRPr lang="fr-BJ"/>
          </a:p>
        </p:txBody>
      </p:sp>
      <p:sp>
        <p:nvSpPr>
          <p:cNvPr id="5" name="Espace réservé du pied de page 4">
            <a:extLst>
              <a:ext uri="{FF2B5EF4-FFF2-40B4-BE49-F238E27FC236}">
                <a16:creationId xmlns:a16="http://schemas.microsoft.com/office/drawing/2014/main" id="{89AD847A-CE02-5341-F1E6-5CEBE7184980}"/>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A1453B90-53D3-8893-CAD6-3AB312927476}"/>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3727688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280C22-5B54-7AC6-08A2-D6C31C4DAA29}"/>
              </a:ext>
            </a:extLst>
          </p:cNvPr>
          <p:cNvSpPr>
            <a:spLocks noGrp="1"/>
          </p:cNvSpPr>
          <p:nvPr>
            <p:ph type="title"/>
          </p:nvPr>
        </p:nvSpPr>
        <p:spPr/>
        <p:txBody>
          <a:bodyPr/>
          <a:lstStyle/>
          <a:p>
            <a:r>
              <a:rPr lang="fr-FR"/>
              <a:t>Modifiez le style du titre</a:t>
            </a:r>
            <a:endParaRPr lang="fr-BJ"/>
          </a:p>
        </p:txBody>
      </p:sp>
      <p:sp>
        <p:nvSpPr>
          <p:cNvPr id="3" name="Espace réservé du contenu 2">
            <a:extLst>
              <a:ext uri="{FF2B5EF4-FFF2-40B4-BE49-F238E27FC236}">
                <a16:creationId xmlns:a16="http://schemas.microsoft.com/office/drawing/2014/main" id="{D9896134-0427-D170-6699-9F49C4BAEFF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e la date 3">
            <a:extLst>
              <a:ext uri="{FF2B5EF4-FFF2-40B4-BE49-F238E27FC236}">
                <a16:creationId xmlns:a16="http://schemas.microsoft.com/office/drawing/2014/main" id="{691A5671-8F8A-DF6B-3C41-D56B5CBCC778}"/>
              </a:ext>
            </a:extLst>
          </p:cNvPr>
          <p:cNvSpPr>
            <a:spLocks noGrp="1"/>
          </p:cNvSpPr>
          <p:nvPr>
            <p:ph type="dt" sz="half" idx="10"/>
          </p:nvPr>
        </p:nvSpPr>
        <p:spPr/>
        <p:txBody>
          <a:bodyPr/>
          <a:lstStyle/>
          <a:p>
            <a:fld id="{62394E9A-DB23-4CE6-ACCE-BADDD6DE5447}" type="datetime1">
              <a:rPr lang="fr-FR" smtClean="0"/>
              <a:t>27/04/2025</a:t>
            </a:fld>
            <a:endParaRPr lang="fr-BJ"/>
          </a:p>
        </p:txBody>
      </p:sp>
      <p:sp>
        <p:nvSpPr>
          <p:cNvPr id="5" name="Espace réservé du pied de page 4">
            <a:extLst>
              <a:ext uri="{FF2B5EF4-FFF2-40B4-BE49-F238E27FC236}">
                <a16:creationId xmlns:a16="http://schemas.microsoft.com/office/drawing/2014/main" id="{C796771D-0B20-9691-8C15-42B410EC668A}"/>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C8B8C5FD-E641-C732-AE96-90D84B09245F}"/>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2554525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662ED3-E09C-4222-B1F8-A1E85484A9F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J"/>
          </a:p>
        </p:txBody>
      </p:sp>
      <p:sp>
        <p:nvSpPr>
          <p:cNvPr id="3" name="Espace réservé du texte 2">
            <a:extLst>
              <a:ext uri="{FF2B5EF4-FFF2-40B4-BE49-F238E27FC236}">
                <a16:creationId xmlns:a16="http://schemas.microsoft.com/office/drawing/2014/main" id="{4008F379-3738-9760-E8D2-B85A5279B1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0A78595-2201-E920-69FB-4899659D81C8}"/>
              </a:ext>
            </a:extLst>
          </p:cNvPr>
          <p:cNvSpPr>
            <a:spLocks noGrp="1"/>
          </p:cNvSpPr>
          <p:nvPr>
            <p:ph type="dt" sz="half" idx="10"/>
          </p:nvPr>
        </p:nvSpPr>
        <p:spPr/>
        <p:txBody>
          <a:bodyPr/>
          <a:lstStyle/>
          <a:p>
            <a:fld id="{7BCA9212-5C2A-4D41-9358-13B38EDFF2AA}" type="datetime1">
              <a:rPr lang="fr-FR" smtClean="0"/>
              <a:t>27/04/2025</a:t>
            </a:fld>
            <a:endParaRPr lang="fr-BJ"/>
          </a:p>
        </p:txBody>
      </p:sp>
      <p:sp>
        <p:nvSpPr>
          <p:cNvPr id="5" name="Espace réservé du pied de page 4">
            <a:extLst>
              <a:ext uri="{FF2B5EF4-FFF2-40B4-BE49-F238E27FC236}">
                <a16:creationId xmlns:a16="http://schemas.microsoft.com/office/drawing/2014/main" id="{4F12D929-6579-B688-7735-2051713C3B1D}"/>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98396E2D-B9A1-EEAB-9E1D-21BFB56E4E16}"/>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1256900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3E7992-899F-B855-EC43-9E5BCDF1DAAC}"/>
              </a:ext>
            </a:extLst>
          </p:cNvPr>
          <p:cNvSpPr>
            <a:spLocks noGrp="1"/>
          </p:cNvSpPr>
          <p:nvPr>
            <p:ph type="title"/>
          </p:nvPr>
        </p:nvSpPr>
        <p:spPr/>
        <p:txBody>
          <a:bodyPr/>
          <a:lstStyle/>
          <a:p>
            <a:r>
              <a:rPr lang="fr-FR"/>
              <a:t>Modifiez le style du titre</a:t>
            </a:r>
            <a:endParaRPr lang="fr-BJ"/>
          </a:p>
        </p:txBody>
      </p:sp>
      <p:sp>
        <p:nvSpPr>
          <p:cNvPr id="3" name="Espace réservé du contenu 2">
            <a:extLst>
              <a:ext uri="{FF2B5EF4-FFF2-40B4-BE49-F238E27FC236}">
                <a16:creationId xmlns:a16="http://schemas.microsoft.com/office/drawing/2014/main" id="{7EB74EB6-B343-3514-5B6E-F5C1E112DE7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u contenu 3">
            <a:extLst>
              <a:ext uri="{FF2B5EF4-FFF2-40B4-BE49-F238E27FC236}">
                <a16:creationId xmlns:a16="http://schemas.microsoft.com/office/drawing/2014/main" id="{3C867893-0544-7256-C259-27C08DE44AE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5" name="Espace réservé de la date 4">
            <a:extLst>
              <a:ext uri="{FF2B5EF4-FFF2-40B4-BE49-F238E27FC236}">
                <a16:creationId xmlns:a16="http://schemas.microsoft.com/office/drawing/2014/main" id="{CFB9C776-0D3D-4616-0AB8-122E189510DE}"/>
              </a:ext>
            </a:extLst>
          </p:cNvPr>
          <p:cNvSpPr>
            <a:spLocks noGrp="1"/>
          </p:cNvSpPr>
          <p:nvPr>
            <p:ph type="dt" sz="half" idx="10"/>
          </p:nvPr>
        </p:nvSpPr>
        <p:spPr/>
        <p:txBody>
          <a:bodyPr/>
          <a:lstStyle/>
          <a:p>
            <a:fld id="{43A65805-73E1-4CFF-8F0F-E6B15C9B5AA5}" type="datetime1">
              <a:rPr lang="fr-FR" smtClean="0"/>
              <a:t>27/04/2025</a:t>
            </a:fld>
            <a:endParaRPr lang="fr-BJ"/>
          </a:p>
        </p:txBody>
      </p:sp>
      <p:sp>
        <p:nvSpPr>
          <p:cNvPr id="6" name="Espace réservé du pied de page 5">
            <a:extLst>
              <a:ext uri="{FF2B5EF4-FFF2-40B4-BE49-F238E27FC236}">
                <a16:creationId xmlns:a16="http://schemas.microsoft.com/office/drawing/2014/main" id="{E76FB30A-AB20-695E-0006-51F718F9C0F1}"/>
              </a:ext>
            </a:extLst>
          </p:cNvPr>
          <p:cNvSpPr>
            <a:spLocks noGrp="1"/>
          </p:cNvSpPr>
          <p:nvPr>
            <p:ph type="ftr" sz="quarter" idx="11"/>
          </p:nvPr>
        </p:nvSpPr>
        <p:spPr/>
        <p:txBody>
          <a:bodyPr/>
          <a:lstStyle/>
          <a:p>
            <a:endParaRPr lang="fr-BJ"/>
          </a:p>
        </p:txBody>
      </p:sp>
      <p:sp>
        <p:nvSpPr>
          <p:cNvPr id="7" name="Espace réservé du numéro de diapositive 6">
            <a:extLst>
              <a:ext uri="{FF2B5EF4-FFF2-40B4-BE49-F238E27FC236}">
                <a16:creationId xmlns:a16="http://schemas.microsoft.com/office/drawing/2014/main" id="{D71BBF59-E5DF-E5DF-F872-321E7F4F1F37}"/>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588390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554495-69E3-5FC6-8D64-E31438180030}"/>
              </a:ext>
            </a:extLst>
          </p:cNvPr>
          <p:cNvSpPr>
            <a:spLocks noGrp="1"/>
          </p:cNvSpPr>
          <p:nvPr>
            <p:ph type="title"/>
          </p:nvPr>
        </p:nvSpPr>
        <p:spPr>
          <a:xfrm>
            <a:off x="839788" y="365125"/>
            <a:ext cx="10515600" cy="1325563"/>
          </a:xfrm>
        </p:spPr>
        <p:txBody>
          <a:bodyPr/>
          <a:lstStyle/>
          <a:p>
            <a:r>
              <a:rPr lang="fr-FR"/>
              <a:t>Modifiez le style du titre</a:t>
            </a:r>
            <a:endParaRPr lang="fr-BJ"/>
          </a:p>
        </p:txBody>
      </p:sp>
      <p:sp>
        <p:nvSpPr>
          <p:cNvPr id="3" name="Espace réservé du texte 2">
            <a:extLst>
              <a:ext uri="{FF2B5EF4-FFF2-40B4-BE49-F238E27FC236}">
                <a16:creationId xmlns:a16="http://schemas.microsoft.com/office/drawing/2014/main" id="{E31ADBB0-F016-C99F-FAC3-94091351DE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D902FFA-A863-6E94-1A71-7AB94A04699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5" name="Espace réservé du texte 4">
            <a:extLst>
              <a:ext uri="{FF2B5EF4-FFF2-40B4-BE49-F238E27FC236}">
                <a16:creationId xmlns:a16="http://schemas.microsoft.com/office/drawing/2014/main" id="{DDA8BDE2-0D9A-5A22-C766-C3DBE234CF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4B50A24-0DB4-05CF-6F07-4805CC664D9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7" name="Espace réservé de la date 6">
            <a:extLst>
              <a:ext uri="{FF2B5EF4-FFF2-40B4-BE49-F238E27FC236}">
                <a16:creationId xmlns:a16="http://schemas.microsoft.com/office/drawing/2014/main" id="{32A35EA2-AE14-DD1C-A8BE-18187DFB7C4A}"/>
              </a:ext>
            </a:extLst>
          </p:cNvPr>
          <p:cNvSpPr>
            <a:spLocks noGrp="1"/>
          </p:cNvSpPr>
          <p:nvPr>
            <p:ph type="dt" sz="half" idx="10"/>
          </p:nvPr>
        </p:nvSpPr>
        <p:spPr/>
        <p:txBody>
          <a:bodyPr/>
          <a:lstStyle/>
          <a:p>
            <a:fld id="{F5EE7123-EA3C-4585-9E7D-97E0B97D2114}" type="datetime1">
              <a:rPr lang="fr-FR" smtClean="0"/>
              <a:t>27/04/2025</a:t>
            </a:fld>
            <a:endParaRPr lang="fr-BJ"/>
          </a:p>
        </p:txBody>
      </p:sp>
      <p:sp>
        <p:nvSpPr>
          <p:cNvPr id="8" name="Espace réservé du pied de page 7">
            <a:extLst>
              <a:ext uri="{FF2B5EF4-FFF2-40B4-BE49-F238E27FC236}">
                <a16:creationId xmlns:a16="http://schemas.microsoft.com/office/drawing/2014/main" id="{F3A2EC81-AD79-E0B1-1E3B-961FADAACE56}"/>
              </a:ext>
            </a:extLst>
          </p:cNvPr>
          <p:cNvSpPr>
            <a:spLocks noGrp="1"/>
          </p:cNvSpPr>
          <p:nvPr>
            <p:ph type="ftr" sz="quarter" idx="11"/>
          </p:nvPr>
        </p:nvSpPr>
        <p:spPr/>
        <p:txBody>
          <a:bodyPr/>
          <a:lstStyle/>
          <a:p>
            <a:endParaRPr lang="fr-BJ"/>
          </a:p>
        </p:txBody>
      </p:sp>
      <p:sp>
        <p:nvSpPr>
          <p:cNvPr id="9" name="Espace réservé du numéro de diapositive 8">
            <a:extLst>
              <a:ext uri="{FF2B5EF4-FFF2-40B4-BE49-F238E27FC236}">
                <a16:creationId xmlns:a16="http://schemas.microsoft.com/office/drawing/2014/main" id="{A0AC6499-E7A5-8B50-98D2-A58F3D48F7BE}"/>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1632131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6AC4AE-F532-2D6B-CDD8-9C14B215D8FB}"/>
              </a:ext>
            </a:extLst>
          </p:cNvPr>
          <p:cNvSpPr>
            <a:spLocks noGrp="1"/>
          </p:cNvSpPr>
          <p:nvPr>
            <p:ph type="title"/>
          </p:nvPr>
        </p:nvSpPr>
        <p:spPr/>
        <p:txBody>
          <a:bodyPr/>
          <a:lstStyle/>
          <a:p>
            <a:r>
              <a:rPr lang="fr-FR"/>
              <a:t>Modifiez le style du titre</a:t>
            </a:r>
            <a:endParaRPr lang="fr-BJ"/>
          </a:p>
        </p:txBody>
      </p:sp>
      <p:sp>
        <p:nvSpPr>
          <p:cNvPr id="3" name="Espace réservé de la date 2">
            <a:extLst>
              <a:ext uri="{FF2B5EF4-FFF2-40B4-BE49-F238E27FC236}">
                <a16:creationId xmlns:a16="http://schemas.microsoft.com/office/drawing/2014/main" id="{CAE9FD76-BD11-C4F9-6CD8-9205053F225A}"/>
              </a:ext>
            </a:extLst>
          </p:cNvPr>
          <p:cNvSpPr>
            <a:spLocks noGrp="1"/>
          </p:cNvSpPr>
          <p:nvPr>
            <p:ph type="dt" sz="half" idx="10"/>
          </p:nvPr>
        </p:nvSpPr>
        <p:spPr/>
        <p:txBody>
          <a:bodyPr/>
          <a:lstStyle/>
          <a:p>
            <a:fld id="{3D23D51C-64BD-4C54-9FAB-163B213BF07E}" type="datetime1">
              <a:rPr lang="fr-FR" smtClean="0"/>
              <a:t>27/04/2025</a:t>
            </a:fld>
            <a:endParaRPr lang="fr-BJ"/>
          </a:p>
        </p:txBody>
      </p:sp>
      <p:sp>
        <p:nvSpPr>
          <p:cNvPr id="4" name="Espace réservé du pied de page 3">
            <a:extLst>
              <a:ext uri="{FF2B5EF4-FFF2-40B4-BE49-F238E27FC236}">
                <a16:creationId xmlns:a16="http://schemas.microsoft.com/office/drawing/2014/main" id="{4F646C45-22FB-C458-4712-555A69DAF37D}"/>
              </a:ext>
            </a:extLst>
          </p:cNvPr>
          <p:cNvSpPr>
            <a:spLocks noGrp="1"/>
          </p:cNvSpPr>
          <p:nvPr>
            <p:ph type="ftr" sz="quarter" idx="11"/>
          </p:nvPr>
        </p:nvSpPr>
        <p:spPr/>
        <p:txBody>
          <a:bodyPr/>
          <a:lstStyle/>
          <a:p>
            <a:endParaRPr lang="fr-BJ"/>
          </a:p>
        </p:txBody>
      </p:sp>
      <p:sp>
        <p:nvSpPr>
          <p:cNvPr id="5" name="Espace réservé du numéro de diapositive 4">
            <a:extLst>
              <a:ext uri="{FF2B5EF4-FFF2-40B4-BE49-F238E27FC236}">
                <a16:creationId xmlns:a16="http://schemas.microsoft.com/office/drawing/2014/main" id="{3A049769-0D2C-9CC0-A91C-2B12F527313B}"/>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164306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D5CEE2A-76A5-40E8-B834-BE7C4FEF4040}"/>
              </a:ext>
            </a:extLst>
          </p:cNvPr>
          <p:cNvSpPr>
            <a:spLocks noGrp="1"/>
          </p:cNvSpPr>
          <p:nvPr>
            <p:ph type="dt" sz="half" idx="10"/>
          </p:nvPr>
        </p:nvSpPr>
        <p:spPr/>
        <p:txBody>
          <a:bodyPr/>
          <a:lstStyle/>
          <a:p>
            <a:fld id="{1928ACE8-20E0-4293-9FED-18F969338F3F}" type="datetime1">
              <a:rPr lang="fr-FR" smtClean="0"/>
              <a:t>27/04/2025</a:t>
            </a:fld>
            <a:endParaRPr lang="fr-BJ"/>
          </a:p>
        </p:txBody>
      </p:sp>
      <p:sp>
        <p:nvSpPr>
          <p:cNvPr id="3" name="Espace réservé du pied de page 2">
            <a:extLst>
              <a:ext uri="{FF2B5EF4-FFF2-40B4-BE49-F238E27FC236}">
                <a16:creationId xmlns:a16="http://schemas.microsoft.com/office/drawing/2014/main" id="{D56422DA-3AEE-A20B-C9FF-EAB601B8731C}"/>
              </a:ext>
            </a:extLst>
          </p:cNvPr>
          <p:cNvSpPr>
            <a:spLocks noGrp="1"/>
          </p:cNvSpPr>
          <p:nvPr>
            <p:ph type="ftr" sz="quarter" idx="11"/>
          </p:nvPr>
        </p:nvSpPr>
        <p:spPr/>
        <p:txBody>
          <a:bodyPr/>
          <a:lstStyle/>
          <a:p>
            <a:endParaRPr lang="fr-BJ"/>
          </a:p>
        </p:txBody>
      </p:sp>
      <p:sp>
        <p:nvSpPr>
          <p:cNvPr id="4" name="Espace réservé du numéro de diapositive 3">
            <a:extLst>
              <a:ext uri="{FF2B5EF4-FFF2-40B4-BE49-F238E27FC236}">
                <a16:creationId xmlns:a16="http://schemas.microsoft.com/office/drawing/2014/main" id="{9C3F6A54-8DD9-658F-AC1D-263359B78272}"/>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18222712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BB4F73-ED8C-DB36-29A6-B55727AA1C6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J"/>
          </a:p>
        </p:txBody>
      </p:sp>
      <p:sp>
        <p:nvSpPr>
          <p:cNvPr id="3" name="Espace réservé du contenu 2">
            <a:extLst>
              <a:ext uri="{FF2B5EF4-FFF2-40B4-BE49-F238E27FC236}">
                <a16:creationId xmlns:a16="http://schemas.microsoft.com/office/drawing/2014/main" id="{7C7853E1-ADDA-0628-3A45-94871D2509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u texte 3">
            <a:extLst>
              <a:ext uri="{FF2B5EF4-FFF2-40B4-BE49-F238E27FC236}">
                <a16:creationId xmlns:a16="http://schemas.microsoft.com/office/drawing/2014/main" id="{DB6F12FA-B066-39DB-8942-C59DDA2C36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0CED17E-D6F5-3F02-7495-32A9634EC18B}"/>
              </a:ext>
            </a:extLst>
          </p:cNvPr>
          <p:cNvSpPr>
            <a:spLocks noGrp="1"/>
          </p:cNvSpPr>
          <p:nvPr>
            <p:ph type="dt" sz="half" idx="10"/>
          </p:nvPr>
        </p:nvSpPr>
        <p:spPr/>
        <p:txBody>
          <a:bodyPr/>
          <a:lstStyle/>
          <a:p>
            <a:fld id="{974A2052-7EBD-401F-86D9-E4D3E38066A9}" type="datetime1">
              <a:rPr lang="fr-FR" smtClean="0"/>
              <a:t>27/04/2025</a:t>
            </a:fld>
            <a:endParaRPr lang="fr-BJ"/>
          </a:p>
        </p:txBody>
      </p:sp>
      <p:sp>
        <p:nvSpPr>
          <p:cNvPr id="6" name="Espace réservé du pied de page 5">
            <a:extLst>
              <a:ext uri="{FF2B5EF4-FFF2-40B4-BE49-F238E27FC236}">
                <a16:creationId xmlns:a16="http://schemas.microsoft.com/office/drawing/2014/main" id="{36A50B5B-DB55-491F-A289-4A8D166BCF3B}"/>
              </a:ext>
            </a:extLst>
          </p:cNvPr>
          <p:cNvSpPr>
            <a:spLocks noGrp="1"/>
          </p:cNvSpPr>
          <p:nvPr>
            <p:ph type="ftr" sz="quarter" idx="11"/>
          </p:nvPr>
        </p:nvSpPr>
        <p:spPr/>
        <p:txBody>
          <a:bodyPr/>
          <a:lstStyle/>
          <a:p>
            <a:endParaRPr lang="fr-BJ"/>
          </a:p>
        </p:txBody>
      </p:sp>
      <p:sp>
        <p:nvSpPr>
          <p:cNvPr id="7" name="Espace réservé du numéro de diapositive 6">
            <a:extLst>
              <a:ext uri="{FF2B5EF4-FFF2-40B4-BE49-F238E27FC236}">
                <a16:creationId xmlns:a16="http://schemas.microsoft.com/office/drawing/2014/main" id="{CC558DD8-F349-D3A3-027F-DA6600456200}"/>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2077522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4352B16-1F3C-4F06-9833-59FB82CE0C91}" type="datetime1">
              <a:rPr lang="fr-FR" smtClean="0"/>
              <a:t>27/04/2025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34133628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2C2239-507F-F64B-FE1F-734601C8950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J"/>
          </a:p>
        </p:txBody>
      </p:sp>
      <p:sp>
        <p:nvSpPr>
          <p:cNvPr id="3" name="Espace réservé pour une image  2">
            <a:extLst>
              <a:ext uri="{FF2B5EF4-FFF2-40B4-BE49-F238E27FC236}">
                <a16:creationId xmlns:a16="http://schemas.microsoft.com/office/drawing/2014/main" id="{8403B0D0-B159-2673-F251-0262DF09C1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J"/>
          </a:p>
        </p:txBody>
      </p:sp>
      <p:sp>
        <p:nvSpPr>
          <p:cNvPr id="4" name="Espace réservé du texte 3">
            <a:extLst>
              <a:ext uri="{FF2B5EF4-FFF2-40B4-BE49-F238E27FC236}">
                <a16:creationId xmlns:a16="http://schemas.microsoft.com/office/drawing/2014/main" id="{38966265-D7C6-2C15-FC1B-7016415B4C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A46431E-704D-0D60-052D-236245E85D5F}"/>
              </a:ext>
            </a:extLst>
          </p:cNvPr>
          <p:cNvSpPr>
            <a:spLocks noGrp="1"/>
          </p:cNvSpPr>
          <p:nvPr>
            <p:ph type="dt" sz="half" idx="10"/>
          </p:nvPr>
        </p:nvSpPr>
        <p:spPr/>
        <p:txBody>
          <a:bodyPr/>
          <a:lstStyle/>
          <a:p>
            <a:fld id="{67FD5F04-5169-4C96-981E-CB19F810C44C}" type="datetime1">
              <a:rPr lang="fr-FR" smtClean="0"/>
              <a:t>27/04/2025</a:t>
            </a:fld>
            <a:endParaRPr lang="fr-BJ"/>
          </a:p>
        </p:txBody>
      </p:sp>
      <p:sp>
        <p:nvSpPr>
          <p:cNvPr id="6" name="Espace réservé du pied de page 5">
            <a:extLst>
              <a:ext uri="{FF2B5EF4-FFF2-40B4-BE49-F238E27FC236}">
                <a16:creationId xmlns:a16="http://schemas.microsoft.com/office/drawing/2014/main" id="{B3B409D9-40CB-1636-CC26-E6711C40B4CE}"/>
              </a:ext>
            </a:extLst>
          </p:cNvPr>
          <p:cNvSpPr>
            <a:spLocks noGrp="1"/>
          </p:cNvSpPr>
          <p:nvPr>
            <p:ph type="ftr" sz="quarter" idx="11"/>
          </p:nvPr>
        </p:nvSpPr>
        <p:spPr/>
        <p:txBody>
          <a:bodyPr/>
          <a:lstStyle/>
          <a:p>
            <a:endParaRPr lang="fr-BJ"/>
          </a:p>
        </p:txBody>
      </p:sp>
      <p:sp>
        <p:nvSpPr>
          <p:cNvPr id="7" name="Espace réservé du numéro de diapositive 6">
            <a:extLst>
              <a:ext uri="{FF2B5EF4-FFF2-40B4-BE49-F238E27FC236}">
                <a16:creationId xmlns:a16="http://schemas.microsoft.com/office/drawing/2014/main" id="{5BFFA208-B81F-7590-4C1F-1D9EA137E045}"/>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1879898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5A7E56-87FB-AF85-9CBC-F7B72FBD5FD1}"/>
              </a:ext>
            </a:extLst>
          </p:cNvPr>
          <p:cNvSpPr>
            <a:spLocks noGrp="1"/>
          </p:cNvSpPr>
          <p:nvPr>
            <p:ph type="title"/>
          </p:nvPr>
        </p:nvSpPr>
        <p:spPr/>
        <p:txBody>
          <a:bodyPr/>
          <a:lstStyle/>
          <a:p>
            <a:r>
              <a:rPr lang="fr-FR"/>
              <a:t>Modifiez le style du titre</a:t>
            </a:r>
            <a:endParaRPr lang="fr-BJ"/>
          </a:p>
        </p:txBody>
      </p:sp>
      <p:sp>
        <p:nvSpPr>
          <p:cNvPr id="3" name="Espace réservé du texte vertical 2">
            <a:extLst>
              <a:ext uri="{FF2B5EF4-FFF2-40B4-BE49-F238E27FC236}">
                <a16:creationId xmlns:a16="http://schemas.microsoft.com/office/drawing/2014/main" id="{F311CA43-E11C-1B9C-8B76-D8B24C1461D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e la date 3">
            <a:extLst>
              <a:ext uri="{FF2B5EF4-FFF2-40B4-BE49-F238E27FC236}">
                <a16:creationId xmlns:a16="http://schemas.microsoft.com/office/drawing/2014/main" id="{474D582F-A6C7-0572-0DD8-5FCB43D92161}"/>
              </a:ext>
            </a:extLst>
          </p:cNvPr>
          <p:cNvSpPr>
            <a:spLocks noGrp="1"/>
          </p:cNvSpPr>
          <p:nvPr>
            <p:ph type="dt" sz="half" idx="10"/>
          </p:nvPr>
        </p:nvSpPr>
        <p:spPr/>
        <p:txBody>
          <a:bodyPr/>
          <a:lstStyle/>
          <a:p>
            <a:fld id="{11ED2A39-FD6F-4BDB-84F0-2A0A2B99FCE3}" type="datetime1">
              <a:rPr lang="fr-FR" smtClean="0"/>
              <a:t>27/04/2025</a:t>
            </a:fld>
            <a:endParaRPr lang="fr-BJ"/>
          </a:p>
        </p:txBody>
      </p:sp>
      <p:sp>
        <p:nvSpPr>
          <p:cNvPr id="5" name="Espace réservé du pied de page 4">
            <a:extLst>
              <a:ext uri="{FF2B5EF4-FFF2-40B4-BE49-F238E27FC236}">
                <a16:creationId xmlns:a16="http://schemas.microsoft.com/office/drawing/2014/main" id="{9C8EF25C-3986-041D-D9A8-B73890B42140}"/>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5069AF15-1CD9-ABEF-A8CF-BDB6647B8020}"/>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13407040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C04D4EC-2307-2545-DF64-7D75575A4F2B}"/>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J"/>
          </a:p>
        </p:txBody>
      </p:sp>
      <p:sp>
        <p:nvSpPr>
          <p:cNvPr id="3" name="Espace réservé du texte vertical 2">
            <a:extLst>
              <a:ext uri="{FF2B5EF4-FFF2-40B4-BE49-F238E27FC236}">
                <a16:creationId xmlns:a16="http://schemas.microsoft.com/office/drawing/2014/main" id="{1E185194-551E-2AC4-EB72-73F63C80A3D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e la date 3">
            <a:extLst>
              <a:ext uri="{FF2B5EF4-FFF2-40B4-BE49-F238E27FC236}">
                <a16:creationId xmlns:a16="http://schemas.microsoft.com/office/drawing/2014/main" id="{5947E2BE-DA87-D74C-62F2-CD8985298F62}"/>
              </a:ext>
            </a:extLst>
          </p:cNvPr>
          <p:cNvSpPr>
            <a:spLocks noGrp="1"/>
          </p:cNvSpPr>
          <p:nvPr>
            <p:ph type="dt" sz="half" idx="10"/>
          </p:nvPr>
        </p:nvSpPr>
        <p:spPr/>
        <p:txBody>
          <a:bodyPr/>
          <a:lstStyle/>
          <a:p>
            <a:fld id="{EC523672-5E10-44DF-B308-3DBC4304B132}" type="datetime1">
              <a:rPr lang="fr-FR" smtClean="0"/>
              <a:t>27/04/2025</a:t>
            </a:fld>
            <a:endParaRPr lang="fr-BJ"/>
          </a:p>
        </p:txBody>
      </p:sp>
      <p:sp>
        <p:nvSpPr>
          <p:cNvPr id="5" name="Espace réservé du pied de page 4">
            <a:extLst>
              <a:ext uri="{FF2B5EF4-FFF2-40B4-BE49-F238E27FC236}">
                <a16:creationId xmlns:a16="http://schemas.microsoft.com/office/drawing/2014/main" id="{E3AA2811-BF31-438A-72CA-D5EEFBB0CB25}"/>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CFA8D436-DE73-DD17-46E4-7CBB40CB817E}"/>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3851846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FC74BDF-0DA4-4C47-890D-BAC2351166E4}" type="datetime1">
              <a:rPr lang="fr-FR" smtClean="0"/>
              <a:t>27/04/2025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2246339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A11A079-BA02-4913-8F58-BA21ED7D4A85}" type="datetime1">
              <a:rPr lang="fr-FR" smtClean="0"/>
              <a:t>27/04/2025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48761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70266D3-4B7F-4163-9A26-E40D66F69A23}" type="datetime1">
              <a:rPr lang="fr-FR" smtClean="0"/>
              <a:t>27/04/2025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1366862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C2EF754-FD99-4E50-B2CB-EFE5C747B5B4}" type="datetime1">
              <a:rPr lang="fr-FR" smtClean="0"/>
              <a:t>27/04/2025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320721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FB602-EF5A-40B0-8103-985C7B6DCCCA}" type="datetime1">
              <a:rPr lang="fr-FR" smtClean="0"/>
              <a:t>27/04/2025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2891744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5DC0300-5503-417A-B5AF-0D00F56FE0C0}" type="datetime1">
              <a:rPr lang="fr-FR" smtClean="0"/>
              <a:t>27/04/2025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3809934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9D918B2-2721-4328-BA0F-6069CAD3B853}" type="datetime1">
              <a:rPr lang="fr-FR" smtClean="0"/>
              <a:t>27/04/2025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7AD5C4B-17C7-41A9-A1D0-19FD7524FF78}" type="slidenum">
              <a:rPr lang="fr-FR" smtClean="0"/>
              <a:t>‹N°›</a:t>
            </a:fld>
            <a:endParaRPr lang="fr-FR"/>
          </a:p>
        </p:txBody>
      </p:sp>
    </p:spTree>
    <p:extLst>
      <p:ext uri="{BB962C8B-B14F-4D97-AF65-F5344CB8AC3E}">
        <p14:creationId xmlns:p14="http://schemas.microsoft.com/office/powerpoint/2010/main" val="187181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C14D1-A30C-4213-A773-33C2164464AD}" type="datetime1">
              <a:rPr lang="fr-FR" smtClean="0"/>
              <a:t>27/04/2025</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D5C4B-17C7-41A9-A1D0-19FD7524FF78}" type="slidenum">
              <a:rPr lang="fr-FR" smtClean="0"/>
              <a:t>‹N°›</a:t>
            </a:fld>
            <a:endParaRPr lang="fr-FR"/>
          </a:p>
        </p:txBody>
      </p:sp>
    </p:spTree>
    <p:extLst>
      <p:ext uri="{BB962C8B-B14F-4D97-AF65-F5344CB8AC3E}">
        <p14:creationId xmlns:p14="http://schemas.microsoft.com/office/powerpoint/2010/main" val="36025647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B50D4D2-AE95-AD44-8D08-A6F594125B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J"/>
          </a:p>
        </p:txBody>
      </p:sp>
      <p:sp>
        <p:nvSpPr>
          <p:cNvPr id="3" name="Espace réservé du texte 2">
            <a:extLst>
              <a:ext uri="{FF2B5EF4-FFF2-40B4-BE49-F238E27FC236}">
                <a16:creationId xmlns:a16="http://schemas.microsoft.com/office/drawing/2014/main" id="{4636F1F4-8B32-9261-719F-0042A4F639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e la date 3">
            <a:extLst>
              <a:ext uri="{FF2B5EF4-FFF2-40B4-BE49-F238E27FC236}">
                <a16:creationId xmlns:a16="http://schemas.microsoft.com/office/drawing/2014/main" id="{A5CC0611-F299-2615-D2DD-E9DB8DE9E2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C50D8D-DB76-450F-A358-CB8B0F54D44F}" type="datetime1">
              <a:rPr lang="fr-FR" smtClean="0"/>
              <a:t>27/04/2025</a:t>
            </a:fld>
            <a:endParaRPr lang="fr-BJ"/>
          </a:p>
        </p:txBody>
      </p:sp>
      <p:sp>
        <p:nvSpPr>
          <p:cNvPr id="5" name="Espace réservé du pied de page 4">
            <a:extLst>
              <a:ext uri="{FF2B5EF4-FFF2-40B4-BE49-F238E27FC236}">
                <a16:creationId xmlns:a16="http://schemas.microsoft.com/office/drawing/2014/main" id="{23DE478F-A819-D4F1-E63D-849F49934C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J"/>
          </a:p>
        </p:txBody>
      </p:sp>
      <p:sp>
        <p:nvSpPr>
          <p:cNvPr id="6" name="Espace réservé du numéro de diapositive 5">
            <a:extLst>
              <a:ext uri="{FF2B5EF4-FFF2-40B4-BE49-F238E27FC236}">
                <a16:creationId xmlns:a16="http://schemas.microsoft.com/office/drawing/2014/main" id="{601295D9-0892-F8CD-E3B7-A8713A7DD2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B0E56-5429-400E-B301-A26BDFBFDE48}" type="slidenum">
              <a:rPr lang="fr-BJ" smtClean="0"/>
              <a:t>‹N°›</a:t>
            </a:fld>
            <a:endParaRPr lang="fr-BJ"/>
          </a:p>
        </p:txBody>
      </p:sp>
    </p:spTree>
    <p:extLst>
      <p:ext uri="{BB962C8B-B14F-4D97-AF65-F5344CB8AC3E}">
        <p14:creationId xmlns:p14="http://schemas.microsoft.com/office/powerpoint/2010/main" val="375881758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BJ"/>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nssfd.bj/"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anssfd.bj/"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us-titre 2">
            <a:extLst>
              <a:ext uri="{FF2B5EF4-FFF2-40B4-BE49-F238E27FC236}">
                <a16:creationId xmlns:a16="http://schemas.microsoft.com/office/drawing/2014/main" id="{D92C17F8-944C-8800-7EB1-93F09E44A123}"/>
              </a:ext>
            </a:extLst>
          </p:cNvPr>
          <p:cNvSpPr txBox="1">
            <a:spLocks/>
          </p:cNvSpPr>
          <p:nvPr/>
        </p:nvSpPr>
        <p:spPr>
          <a:xfrm>
            <a:off x="1389909" y="5438712"/>
            <a:ext cx="9361714" cy="1282763"/>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fr-FR" sz="2400" b="1" dirty="0">
                <a:solidFill>
                  <a:srgbClr val="784379"/>
                </a:solidFill>
                <a:latin typeface="Georgia" panose="02040502050405020303" pitchFamily="18" charset="0"/>
              </a:rPr>
              <a:t>Philippe A. R. DAHOUI</a:t>
            </a:r>
          </a:p>
          <a:p>
            <a:pPr marL="0" indent="0" algn="ctr">
              <a:lnSpc>
                <a:spcPct val="100000"/>
              </a:lnSpc>
              <a:spcBef>
                <a:spcPts val="0"/>
              </a:spcBef>
              <a:buNone/>
            </a:pPr>
            <a:r>
              <a:rPr lang="fr-FR" sz="1800" dirty="0">
                <a:solidFill>
                  <a:schemeClr val="tx1">
                    <a:lumMod val="85000"/>
                    <a:lumOff val="15000"/>
                  </a:schemeClr>
                </a:solidFill>
                <a:latin typeface="Georgia" panose="02040502050405020303" pitchFamily="18" charset="0"/>
              </a:rPr>
              <a:t>Macroéconomiste, Directeur général de l’ANSSFD</a:t>
            </a:r>
          </a:p>
          <a:p>
            <a:pPr marL="0" indent="0" algn="ctr">
              <a:lnSpc>
                <a:spcPct val="100000"/>
              </a:lnSpc>
              <a:spcBef>
                <a:spcPts val="0"/>
              </a:spcBef>
              <a:buNone/>
            </a:pPr>
            <a:r>
              <a:rPr lang="fr-FR" sz="1600" dirty="0">
                <a:solidFill>
                  <a:schemeClr val="accent5">
                    <a:lumMod val="50000"/>
                  </a:schemeClr>
                </a:solidFill>
                <a:latin typeface="Georgia" panose="02040502050405020303" pitchFamily="18" charset="0"/>
                <a:hlinkClick r:id="rId3"/>
              </a:rPr>
              <a:t>anssfd.bj</a:t>
            </a:r>
            <a:r>
              <a:rPr lang="fr-FR" sz="1600" dirty="0">
                <a:solidFill>
                  <a:schemeClr val="accent5">
                    <a:lumMod val="50000"/>
                  </a:schemeClr>
                </a:solidFill>
                <a:latin typeface="Georgia" panose="02040502050405020303" pitchFamily="18" charset="0"/>
              </a:rPr>
              <a:t> </a:t>
            </a:r>
          </a:p>
        </p:txBody>
      </p:sp>
      <p:sp>
        <p:nvSpPr>
          <p:cNvPr id="9" name="Rectangle : coins arrondis 8">
            <a:extLst>
              <a:ext uri="{FF2B5EF4-FFF2-40B4-BE49-F238E27FC236}">
                <a16:creationId xmlns:a16="http://schemas.microsoft.com/office/drawing/2014/main" id="{11B02999-98C0-2F51-E8DC-F43C6C53C1EC}"/>
              </a:ext>
            </a:extLst>
          </p:cNvPr>
          <p:cNvSpPr/>
          <p:nvPr/>
        </p:nvSpPr>
        <p:spPr>
          <a:xfrm>
            <a:off x="337459" y="3486149"/>
            <a:ext cx="11466614" cy="1578890"/>
          </a:xfrm>
          <a:prstGeom prst="roundRect">
            <a:avLst/>
          </a:prstGeom>
          <a:solidFill>
            <a:schemeClr val="tx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3000" b="1" dirty="0">
                <a:solidFill>
                  <a:schemeClr val="bg2"/>
                </a:solidFill>
                <a:latin typeface="Georgia" panose="02040502050405020303" pitchFamily="18" charset="0"/>
              </a:rPr>
              <a:t>Loi n°2012-14 du 21 mars 2012 portant réglementation des systèmes financiers décentralisés : </a:t>
            </a:r>
          </a:p>
          <a:p>
            <a:pPr algn="ctr"/>
            <a:r>
              <a:rPr lang="fr-FR" sz="3200" b="1" dirty="0">
                <a:solidFill>
                  <a:schemeClr val="accent6">
                    <a:lumMod val="40000"/>
                    <a:lumOff val="60000"/>
                  </a:schemeClr>
                </a:solidFill>
                <a:latin typeface="Georgia" panose="02040502050405020303" pitchFamily="18" charset="0"/>
              </a:rPr>
              <a:t>Points des insuffisances</a:t>
            </a:r>
            <a:endParaRPr lang="fr-BJ" sz="4000" b="1" dirty="0">
              <a:solidFill>
                <a:schemeClr val="accent6">
                  <a:lumMod val="40000"/>
                  <a:lumOff val="60000"/>
                </a:schemeClr>
              </a:solidFill>
              <a:latin typeface="Georgia" panose="02040502050405020303" pitchFamily="18" charset="0"/>
            </a:endParaRPr>
          </a:p>
        </p:txBody>
      </p:sp>
      <p:pic>
        <p:nvPicPr>
          <p:cNvPr id="2" name="Image 1">
            <a:extLst>
              <a:ext uri="{FF2B5EF4-FFF2-40B4-BE49-F238E27FC236}">
                <a16:creationId xmlns:a16="http://schemas.microsoft.com/office/drawing/2014/main" id="{4261780E-3B91-F338-A850-364AB00F4A1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62595" y="325619"/>
            <a:ext cx="11016343" cy="995181"/>
          </a:xfrm>
          <a:prstGeom prst="rect">
            <a:avLst/>
          </a:prstGeom>
          <a:noFill/>
          <a:ln>
            <a:noFill/>
          </a:ln>
        </p:spPr>
      </p:pic>
      <p:sp>
        <p:nvSpPr>
          <p:cNvPr id="4" name="Espace réservé du numéro de diapositive 3">
            <a:extLst>
              <a:ext uri="{FF2B5EF4-FFF2-40B4-BE49-F238E27FC236}">
                <a16:creationId xmlns:a16="http://schemas.microsoft.com/office/drawing/2014/main" id="{04A0E77C-B5D8-5F3D-C528-8884D9C55A8F}"/>
              </a:ext>
            </a:extLst>
          </p:cNvPr>
          <p:cNvSpPr>
            <a:spLocks noGrp="1"/>
          </p:cNvSpPr>
          <p:nvPr>
            <p:ph type="sldNum" sz="quarter" idx="12"/>
          </p:nvPr>
        </p:nvSpPr>
        <p:spPr/>
        <p:txBody>
          <a:bodyPr/>
          <a:lstStyle/>
          <a:p>
            <a:fld id="{A83B0E56-5429-400E-B301-A26BDFBFDE48}" type="slidenum">
              <a:rPr lang="fr-BJ" smtClean="0"/>
              <a:t>1</a:t>
            </a:fld>
            <a:endParaRPr lang="fr-BJ"/>
          </a:p>
        </p:txBody>
      </p:sp>
      <p:sp>
        <p:nvSpPr>
          <p:cNvPr id="3" name="Rectangle : coins arrondis 2">
            <a:extLst>
              <a:ext uri="{FF2B5EF4-FFF2-40B4-BE49-F238E27FC236}">
                <a16:creationId xmlns:a16="http://schemas.microsoft.com/office/drawing/2014/main" id="{CA54DA22-2CF4-7FBB-7AE7-0804BE57DF01}"/>
              </a:ext>
            </a:extLst>
          </p:cNvPr>
          <p:cNvSpPr/>
          <p:nvPr/>
        </p:nvSpPr>
        <p:spPr>
          <a:xfrm>
            <a:off x="562595" y="1555809"/>
            <a:ext cx="11016343" cy="99518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Aptos" panose="020B0004020202020204" pitchFamily="34" charset="0"/>
              </a:rPr>
              <a:t>ATELIER D’IMPRÉGNATION DU CONTENU DU PROJET DE LOI PORTANT RÈGLEMENTATION DE LA MICROFINANCE AU BÉNIN</a:t>
            </a:r>
            <a:endParaRPr lang="fr-BJ" sz="2400" b="1" dirty="0">
              <a:solidFill>
                <a:schemeClr val="tx1"/>
              </a:solidFill>
              <a:latin typeface="Aptos" panose="020B0004020202020204" pitchFamily="34" charset="0"/>
            </a:endParaRPr>
          </a:p>
        </p:txBody>
      </p:sp>
      <p:sp>
        <p:nvSpPr>
          <p:cNvPr id="5" name="Rectangle : coins arrondis 4">
            <a:extLst>
              <a:ext uri="{FF2B5EF4-FFF2-40B4-BE49-F238E27FC236}">
                <a16:creationId xmlns:a16="http://schemas.microsoft.com/office/drawing/2014/main" id="{D30767C3-9487-2CC4-2986-CAC5DC5B7989}"/>
              </a:ext>
            </a:extLst>
          </p:cNvPr>
          <p:cNvSpPr/>
          <p:nvPr/>
        </p:nvSpPr>
        <p:spPr>
          <a:xfrm>
            <a:off x="562595" y="2921735"/>
            <a:ext cx="11016343" cy="450116"/>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005493"/>
                </a:solidFill>
                <a:latin typeface="Georgia" panose="02040502050405020303" pitchFamily="18" charset="0"/>
              </a:rPr>
              <a:t>COMMUNICATION N°</a:t>
            </a:r>
            <a:r>
              <a:rPr lang="fr-FR" sz="3600" b="1" dirty="0">
                <a:solidFill>
                  <a:srgbClr val="005493"/>
                </a:solidFill>
                <a:latin typeface="Georgia" panose="02040502050405020303" pitchFamily="18" charset="0"/>
              </a:rPr>
              <a:t>2</a:t>
            </a:r>
            <a:r>
              <a:rPr lang="fr-FR" sz="2800" b="1" dirty="0">
                <a:solidFill>
                  <a:srgbClr val="005493"/>
                </a:solidFill>
                <a:latin typeface="Georgia" panose="02040502050405020303" pitchFamily="18" charset="0"/>
              </a:rPr>
              <a:t> :</a:t>
            </a:r>
            <a:endParaRPr lang="fr-BJ" sz="2800" b="1" dirty="0">
              <a:solidFill>
                <a:srgbClr val="005493"/>
              </a:solidFill>
              <a:latin typeface="Georgia" panose="02040502050405020303" pitchFamily="18" charset="0"/>
            </a:endParaRPr>
          </a:p>
        </p:txBody>
      </p:sp>
    </p:spTree>
    <p:extLst>
      <p:ext uri="{BB962C8B-B14F-4D97-AF65-F5344CB8AC3E}">
        <p14:creationId xmlns:p14="http://schemas.microsoft.com/office/powerpoint/2010/main" val="742919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A69F54-6B4E-0483-B7B8-85144682122F}"/>
              </a:ext>
            </a:extLst>
          </p:cNvPr>
          <p:cNvSpPr>
            <a:spLocks noGrp="1"/>
          </p:cNvSpPr>
          <p:nvPr>
            <p:ph type="title"/>
          </p:nvPr>
        </p:nvSpPr>
        <p:spPr>
          <a:xfrm>
            <a:off x="540745" y="74612"/>
            <a:ext cx="10515600" cy="1325563"/>
          </a:xfrm>
        </p:spPr>
        <p:txBody>
          <a:bodyPr/>
          <a:lstStyle/>
          <a:p>
            <a:r>
              <a:rPr lang="fr-BJ" b="1" dirty="0">
                <a:latin typeface="Georgia" panose="02040502050405020303" pitchFamily="18" charset="0"/>
              </a:rPr>
              <a:t>PLAN</a:t>
            </a:r>
          </a:p>
        </p:txBody>
      </p:sp>
      <p:sp>
        <p:nvSpPr>
          <p:cNvPr id="3" name="Espace réservé du contenu 2">
            <a:extLst>
              <a:ext uri="{FF2B5EF4-FFF2-40B4-BE49-F238E27FC236}">
                <a16:creationId xmlns:a16="http://schemas.microsoft.com/office/drawing/2014/main" id="{EDA028CB-998F-FA1D-7C10-BC5EBC709C23}"/>
              </a:ext>
            </a:extLst>
          </p:cNvPr>
          <p:cNvSpPr>
            <a:spLocks noGrp="1"/>
          </p:cNvSpPr>
          <p:nvPr>
            <p:ph idx="1"/>
          </p:nvPr>
        </p:nvSpPr>
        <p:spPr>
          <a:xfrm>
            <a:off x="869989" y="1400175"/>
            <a:ext cx="10892468" cy="5321300"/>
          </a:xfrm>
        </p:spPr>
        <p:txBody>
          <a:bodyPr>
            <a:normAutofit fontScale="85000" lnSpcReduction="10000"/>
          </a:bodyPr>
          <a:lstStyle/>
          <a:p>
            <a:pPr marL="514350" indent="-514350" algn="just">
              <a:lnSpc>
                <a:spcPct val="150000"/>
              </a:lnSpc>
              <a:buFont typeface="+mj-lt"/>
              <a:buAutoNum type="arabicPeriod"/>
            </a:pPr>
            <a:r>
              <a:rPr lang="fr-BJ" sz="3500" dirty="0">
                <a:latin typeface="Georgia" panose="02040502050405020303" pitchFamily="18" charset="0"/>
              </a:rPr>
              <a:t>Introduction</a:t>
            </a:r>
            <a:endParaRPr lang="fr-FR" sz="3500" dirty="0">
              <a:latin typeface="Georgia" panose="02040502050405020303" pitchFamily="18" charset="0"/>
            </a:endParaRPr>
          </a:p>
          <a:p>
            <a:pPr marL="514350" indent="-514350" algn="just">
              <a:lnSpc>
                <a:spcPct val="150000"/>
              </a:lnSpc>
              <a:buFont typeface="+mj-lt"/>
              <a:buAutoNum type="arabicPeriod"/>
            </a:pPr>
            <a:r>
              <a:rPr lang="fr-FR" sz="3500" dirty="0">
                <a:latin typeface="Georgia" panose="02040502050405020303" pitchFamily="18" charset="0"/>
              </a:rPr>
              <a:t>Synthèse des acquits du secteur de la microfinance au Bénin</a:t>
            </a:r>
          </a:p>
          <a:p>
            <a:pPr marL="514350" indent="-514350" algn="just">
              <a:lnSpc>
                <a:spcPct val="150000"/>
              </a:lnSpc>
              <a:buFont typeface="+mj-lt"/>
              <a:buAutoNum type="arabicPeriod"/>
            </a:pPr>
            <a:r>
              <a:rPr lang="fr-FR" sz="3500" dirty="0">
                <a:latin typeface="Georgia" panose="02040502050405020303" pitchFamily="18" charset="0"/>
              </a:rPr>
              <a:t>Synthèse des problèmes majeurs du secteur de la microfinance au Bénin</a:t>
            </a:r>
          </a:p>
          <a:p>
            <a:pPr marL="514350" indent="-514350" algn="just">
              <a:lnSpc>
                <a:spcPct val="150000"/>
              </a:lnSpc>
              <a:buFont typeface="+mj-lt"/>
              <a:buAutoNum type="arabicPeriod"/>
            </a:pPr>
            <a:r>
              <a:rPr lang="fr-FR" sz="3500" dirty="0">
                <a:latin typeface="Georgia" panose="02040502050405020303" pitchFamily="18" charset="0"/>
              </a:rPr>
              <a:t>Insuffisances de la loi n°2012-14 portant réglementation des systèmes financiers décentralisés</a:t>
            </a:r>
            <a:endParaRPr lang="fr-FR" sz="500" dirty="0">
              <a:latin typeface="Georgia" panose="02040502050405020303" pitchFamily="18" charset="0"/>
            </a:endParaRPr>
          </a:p>
          <a:p>
            <a:pPr marL="514350" indent="-514350" algn="just">
              <a:lnSpc>
                <a:spcPct val="150000"/>
              </a:lnSpc>
              <a:buFont typeface="+mj-lt"/>
              <a:buAutoNum type="arabicPeriod"/>
            </a:pPr>
            <a:r>
              <a:rPr lang="fr-BJ" sz="3300" dirty="0">
                <a:latin typeface="Georgia" panose="02040502050405020303" pitchFamily="18" charset="0"/>
              </a:rPr>
              <a:t>Conclusion</a:t>
            </a:r>
          </a:p>
        </p:txBody>
      </p:sp>
      <p:cxnSp>
        <p:nvCxnSpPr>
          <p:cNvPr id="5" name="Connecteur droit 4">
            <a:extLst>
              <a:ext uri="{FF2B5EF4-FFF2-40B4-BE49-F238E27FC236}">
                <a16:creationId xmlns:a16="http://schemas.microsoft.com/office/drawing/2014/main" id="{28DBF284-E6E4-2DFD-D421-6F82DCCD53F5}"/>
              </a:ext>
            </a:extLst>
          </p:cNvPr>
          <p:cNvCxnSpPr/>
          <p:nvPr/>
        </p:nvCxnSpPr>
        <p:spPr>
          <a:xfrm>
            <a:off x="363557" y="1333041"/>
            <a:ext cx="11446525"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4" name="Image 3">
            <a:extLst>
              <a:ext uri="{FF2B5EF4-FFF2-40B4-BE49-F238E27FC236}">
                <a16:creationId xmlns:a16="http://schemas.microsoft.com/office/drawing/2014/main" id="{8F9FDA70-B3A0-C582-7404-27B9044FE740}"/>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
        <p:nvSpPr>
          <p:cNvPr id="6" name="Espace réservé du numéro de diapositive 5">
            <a:extLst>
              <a:ext uri="{FF2B5EF4-FFF2-40B4-BE49-F238E27FC236}">
                <a16:creationId xmlns:a16="http://schemas.microsoft.com/office/drawing/2014/main" id="{C63F5967-A59B-7277-CBFA-6135BAA54E1B}"/>
              </a:ext>
            </a:extLst>
          </p:cNvPr>
          <p:cNvSpPr>
            <a:spLocks noGrp="1"/>
          </p:cNvSpPr>
          <p:nvPr>
            <p:ph type="sldNum" sz="quarter" idx="12"/>
          </p:nvPr>
        </p:nvSpPr>
        <p:spPr/>
        <p:txBody>
          <a:bodyPr/>
          <a:lstStyle/>
          <a:p>
            <a:fld id="{A83B0E56-5429-400E-B301-A26BDFBFDE48}" type="slidenum">
              <a:rPr lang="fr-BJ" smtClean="0"/>
              <a:t>2</a:t>
            </a:fld>
            <a:endParaRPr lang="fr-BJ"/>
          </a:p>
        </p:txBody>
      </p:sp>
    </p:spTree>
    <p:extLst>
      <p:ext uri="{BB962C8B-B14F-4D97-AF65-F5344CB8AC3E}">
        <p14:creationId xmlns:p14="http://schemas.microsoft.com/office/powerpoint/2010/main" val="1102696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66DD4-9786-092C-9BCC-33ED5462B6F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214FBB9-DB44-FB02-3064-77B48B666E0C}"/>
              </a:ext>
            </a:extLst>
          </p:cNvPr>
          <p:cNvSpPr>
            <a:spLocks noGrp="1"/>
          </p:cNvSpPr>
          <p:nvPr>
            <p:ph type="title"/>
          </p:nvPr>
        </p:nvSpPr>
        <p:spPr>
          <a:xfrm>
            <a:off x="540745" y="-75552"/>
            <a:ext cx="10515600" cy="1325563"/>
          </a:xfrm>
        </p:spPr>
        <p:txBody>
          <a:bodyPr/>
          <a:lstStyle/>
          <a:p>
            <a:r>
              <a:rPr lang="fr-FR" sz="6000" b="1" dirty="0">
                <a:latin typeface="Georgia" panose="02040502050405020303" pitchFamily="18" charset="0"/>
              </a:rPr>
              <a:t>1.</a:t>
            </a:r>
            <a:r>
              <a:rPr lang="fr-FR" b="1" dirty="0">
                <a:latin typeface="Georgia" panose="02040502050405020303" pitchFamily="18" charset="0"/>
              </a:rPr>
              <a:t> </a:t>
            </a:r>
            <a:r>
              <a:rPr lang="fr-BJ" b="1" dirty="0">
                <a:latin typeface="Georgia" panose="02040502050405020303" pitchFamily="18" charset="0"/>
              </a:rPr>
              <a:t>Introduction</a:t>
            </a:r>
          </a:p>
        </p:txBody>
      </p:sp>
      <p:sp>
        <p:nvSpPr>
          <p:cNvPr id="3" name="Espace réservé du contenu 2">
            <a:extLst>
              <a:ext uri="{FF2B5EF4-FFF2-40B4-BE49-F238E27FC236}">
                <a16:creationId xmlns:a16="http://schemas.microsoft.com/office/drawing/2014/main" id="{F434C499-EE37-1B3E-F0DD-57123C7208BD}"/>
              </a:ext>
            </a:extLst>
          </p:cNvPr>
          <p:cNvSpPr>
            <a:spLocks noGrp="1"/>
          </p:cNvSpPr>
          <p:nvPr>
            <p:ph idx="1"/>
          </p:nvPr>
        </p:nvSpPr>
        <p:spPr>
          <a:xfrm>
            <a:off x="372737" y="1235015"/>
            <a:ext cx="11446525" cy="5313182"/>
          </a:xfrm>
        </p:spPr>
        <p:txBody>
          <a:bodyPr>
            <a:normAutofit/>
          </a:bodyPr>
          <a:lstStyle/>
          <a:p>
            <a:pPr algn="just">
              <a:lnSpc>
                <a:spcPct val="150000"/>
              </a:lnSpc>
            </a:pPr>
            <a:r>
              <a:rPr lang="fr-FR" sz="2000" dirty="0">
                <a:latin typeface="Georgia" panose="02040502050405020303" pitchFamily="18" charset="0"/>
              </a:rPr>
              <a:t>Avec la mise en œuvre de la loi PARMEC, le secteur de la microfinance a connu une croissance qui a engendré des faiblesses réglementaires. </a:t>
            </a:r>
          </a:p>
          <a:p>
            <a:pPr lvl="1" algn="just">
              <a:lnSpc>
                <a:spcPct val="150000"/>
              </a:lnSpc>
              <a:buFont typeface="Wingdings" panose="05000000000000000000" pitchFamily="2" charset="2"/>
              <a:buChar char="ü"/>
            </a:pPr>
            <a:r>
              <a:rPr lang="fr-FR" sz="1800" dirty="0">
                <a:latin typeface="Georgia" panose="02040502050405020303" pitchFamily="18" charset="0"/>
              </a:rPr>
              <a:t>Face à cette situation, la BCEAO a organisé et élaboré une nouvelle loi règlementaire adoptée en conseil des Ministres de l’UMOA le 06 avril 2007.</a:t>
            </a:r>
          </a:p>
          <a:p>
            <a:pPr marL="457200" lvl="1" indent="0">
              <a:lnSpc>
                <a:spcPct val="150000"/>
              </a:lnSpc>
              <a:buNone/>
            </a:pPr>
            <a:endParaRPr lang="fr-FR" sz="600" dirty="0">
              <a:latin typeface="Georgia" panose="02040502050405020303" pitchFamily="18" charset="0"/>
            </a:endParaRPr>
          </a:p>
          <a:p>
            <a:pPr algn="just">
              <a:lnSpc>
                <a:spcPct val="150000"/>
              </a:lnSpc>
            </a:pPr>
            <a:r>
              <a:rPr lang="fr-FR" sz="1800" dirty="0">
                <a:latin typeface="Georgia" panose="02040502050405020303" pitchFamily="18" charset="0"/>
              </a:rPr>
              <a:t>Le Bénin a mis </a:t>
            </a:r>
            <a:r>
              <a:rPr lang="fr-FR" sz="1800" b="1" dirty="0">
                <a:solidFill>
                  <a:srgbClr val="FF0000"/>
                </a:solidFill>
                <a:latin typeface="Georgia" panose="02040502050405020303" pitchFamily="18" charset="0"/>
              </a:rPr>
              <a:t>cinq (05) ans </a:t>
            </a:r>
            <a:r>
              <a:rPr lang="fr-FR" sz="1800" dirty="0">
                <a:latin typeface="Georgia" panose="02040502050405020303" pitchFamily="18" charset="0"/>
              </a:rPr>
              <a:t>avant d’intégrer cette loi dans son cadre juridique à travers la </a:t>
            </a:r>
            <a:r>
              <a:rPr lang="fr-FR" sz="1800" b="1" dirty="0">
                <a:solidFill>
                  <a:schemeClr val="accent2">
                    <a:lumMod val="75000"/>
                  </a:schemeClr>
                </a:solidFill>
                <a:latin typeface="Georgia" panose="02040502050405020303" pitchFamily="18" charset="0"/>
              </a:rPr>
              <a:t>loi n°2012-14 du 21 Mars 2012 portant réglementation des Systèmes financiers décentralisés en République du Bénin avec son décret d’application</a:t>
            </a:r>
            <a:r>
              <a:rPr lang="fr-FR" sz="1400" dirty="0">
                <a:latin typeface="Georgia" panose="02040502050405020303" pitchFamily="18" charset="0"/>
              </a:rPr>
              <a:t>. </a:t>
            </a:r>
          </a:p>
          <a:p>
            <a:pPr marL="0" indent="0">
              <a:lnSpc>
                <a:spcPct val="150000"/>
              </a:lnSpc>
              <a:buNone/>
            </a:pPr>
            <a:endParaRPr lang="fr-FR" sz="400" dirty="0">
              <a:latin typeface="Georgia" panose="02040502050405020303" pitchFamily="18" charset="0"/>
            </a:endParaRPr>
          </a:p>
          <a:p>
            <a:pPr algn="just">
              <a:lnSpc>
                <a:spcPct val="150000"/>
              </a:lnSpc>
            </a:pPr>
            <a:r>
              <a:rPr lang="fr-FR" sz="2000" dirty="0">
                <a:latin typeface="Georgia" panose="02040502050405020303" pitchFamily="18" charset="0"/>
              </a:rPr>
              <a:t>Bien qu’ayant permis de structurer et professionnaliser le secteur, cette loi s’est révélée insuffisante face à l’évolution du secteur ; ce qui a limité son efficacité ces dernières années et a appelé à une nouvelle réforme du cadre réglementaire régissant le secteur.</a:t>
            </a:r>
          </a:p>
        </p:txBody>
      </p:sp>
      <p:cxnSp>
        <p:nvCxnSpPr>
          <p:cNvPr id="5" name="Connecteur droit 4">
            <a:extLst>
              <a:ext uri="{FF2B5EF4-FFF2-40B4-BE49-F238E27FC236}">
                <a16:creationId xmlns:a16="http://schemas.microsoft.com/office/drawing/2014/main" id="{46FE53E7-1277-E1FE-4103-84C9EA4154F8}"/>
              </a:ext>
            </a:extLst>
          </p:cNvPr>
          <p:cNvCxnSpPr/>
          <p:nvPr/>
        </p:nvCxnSpPr>
        <p:spPr>
          <a:xfrm>
            <a:off x="363557" y="1024566"/>
            <a:ext cx="11446525"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numéro de diapositive 3">
            <a:extLst>
              <a:ext uri="{FF2B5EF4-FFF2-40B4-BE49-F238E27FC236}">
                <a16:creationId xmlns:a16="http://schemas.microsoft.com/office/drawing/2014/main" id="{B1AD2A9C-509F-DA3E-1D49-B2A4EDD5C7DD}"/>
              </a:ext>
            </a:extLst>
          </p:cNvPr>
          <p:cNvSpPr>
            <a:spLocks noGrp="1"/>
          </p:cNvSpPr>
          <p:nvPr>
            <p:ph type="sldNum" sz="quarter" idx="12"/>
          </p:nvPr>
        </p:nvSpPr>
        <p:spPr/>
        <p:txBody>
          <a:bodyPr/>
          <a:lstStyle/>
          <a:p>
            <a:fld id="{A83B0E56-5429-400E-B301-A26BDFBFDE48}" type="slidenum">
              <a:rPr lang="fr-BJ" smtClean="0"/>
              <a:t>3</a:t>
            </a:fld>
            <a:endParaRPr lang="fr-BJ"/>
          </a:p>
        </p:txBody>
      </p:sp>
      <p:pic>
        <p:nvPicPr>
          <p:cNvPr id="6" name="Image 5">
            <a:extLst>
              <a:ext uri="{FF2B5EF4-FFF2-40B4-BE49-F238E27FC236}">
                <a16:creationId xmlns:a16="http://schemas.microsoft.com/office/drawing/2014/main" id="{289D4A1B-9EB9-F89F-17F4-D09176DC720A}"/>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Tree>
    <p:extLst>
      <p:ext uri="{BB962C8B-B14F-4D97-AF65-F5344CB8AC3E}">
        <p14:creationId xmlns:p14="http://schemas.microsoft.com/office/powerpoint/2010/main" val="2242273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81ADF-F756-76FD-8515-B61721ACF2B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8774E84-9B70-3F7E-6DF9-8EBC931AB55D}"/>
              </a:ext>
            </a:extLst>
          </p:cNvPr>
          <p:cNvSpPr>
            <a:spLocks noGrp="1"/>
          </p:cNvSpPr>
          <p:nvPr>
            <p:ph type="title"/>
          </p:nvPr>
        </p:nvSpPr>
        <p:spPr>
          <a:xfrm>
            <a:off x="540745" y="-75552"/>
            <a:ext cx="10515600" cy="1325563"/>
          </a:xfrm>
        </p:spPr>
        <p:txBody>
          <a:bodyPr/>
          <a:lstStyle/>
          <a:p>
            <a:r>
              <a:rPr lang="fr-FR" sz="6000" b="1" dirty="0">
                <a:latin typeface="Georgia" panose="02040502050405020303" pitchFamily="18" charset="0"/>
              </a:rPr>
              <a:t>2.</a:t>
            </a:r>
            <a:r>
              <a:rPr lang="fr-FR" b="1" dirty="0">
                <a:latin typeface="Georgia" panose="02040502050405020303" pitchFamily="18" charset="0"/>
              </a:rPr>
              <a:t> </a:t>
            </a:r>
            <a:r>
              <a:rPr lang="fr-BJ" b="1" dirty="0">
                <a:latin typeface="Georgia" panose="02040502050405020303" pitchFamily="18" charset="0"/>
              </a:rPr>
              <a:t>Synthèse des acquits du secteur</a:t>
            </a:r>
          </a:p>
        </p:txBody>
      </p:sp>
      <p:sp>
        <p:nvSpPr>
          <p:cNvPr id="3" name="Espace réservé du contenu 2">
            <a:extLst>
              <a:ext uri="{FF2B5EF4-FFF2-40B4-BE49-F238E27FC236}">
                <a16:creationId xmlns:a16="http://schemas.microsoft.com/office/drawing/2014/main" id="{CACC3CAA-4DC9-40C7-CBD8-5B826888470D}"/>
              </a:ext>
            </a:extLst>
          </p:cNvPr>
          <p:cNvSpPr>
            <a:spLocks noGrp="1"/>
          </p:cNvSpPr>
          <p:nvPr>
            <p:ph idx="1"/>
          </p:nvPr>
        </p:nvSpPr>
        <p:spPr>
          <a:xfrm>
            <a:off x="372737" y="1235015"/>
            <a:ext cx="11446525" cy="5313182"/>
          </a:xfrm>
        </p:spPr>
        <p:txBody>
          <a:bodyPr>
            <a:normAutofit/>
          </a:bodyPr>
          <a:lstStyle/>
          <a:p>
            <a:pPr algn="just">
              <a:lnSpc>
                <a:spcPct val="150000"/>
              </a:lnSpc>
            </a:pPr>
            <a:r>
              <a:rPr lang="fr-FR" sz="2000" dirty="0">
                <a:latin typeface="Georgia" panose="02040502050405020303" pitchFamily="18" charset="0"/>
              </a:rPr>
              <a:t>Sous l’impulsion de la loi 2012-14, le secteur de la microfinance au Bénin (comme celui de l’Union) a enregistré des évolutions significatives, notamment en termes de : </a:t>
            </a:r>
          </a:p>
          <a:p>
            <a:pPr marL="809625" lvl="1" indent="-352425" algn="just">
              <a:lnSpc>
                <a:spcPct val="150000"/>
              </a:lnSpc>
              <a:buFont typeface="Wingdings" pitchFamily="2" charset="2"/>
              <a:buChar char="ü"/>
            </a:pPr>
            <a:r>
              <a:rPr lang="fr-FR" sz="1800" dirty="0">
                <a:latin typeface="Georgia" panose="02040502050405020303" pitchFamily="18" charset="0"/>
              </a:rPr>
              <a:t>Mobilisation de ressources et d’octroi de financements au profit de personnes physiques et morale qui n’on généralement pas accès aux services offerts par les banques et établissements financiers.</a:t>
            </a:r>
          </a:p>
          <a:p>
            <a:pPr marL="809625" lvl="1" indent="-352425" algn="just">
              <a:lnSpc>
                <a:spcPct val="150000"/>
              </a:lnSpc>
              <a:buFont typeface="Wingdings" pitchFamily="2" charset="2"/>
              <a:buChar char="ü"/>
            </a:pPr>
            <a:r>
              <a:rPr lang="fr-FR" sz="1800" dirty="0">
                <a:latin typeface="Georgia" panose="02040502050405020303" pitchFamily="18" charset="0"/>
              </a:rPr>
              <a:t>Inclusion financière :</a:t>
            </a:r>
          </a:p>
          <a:p>
            <a:pPr lvl="2" algn="just">
              <a:lnSpc>
                <a:spcPct val="150000"/>
              </a:lnSpc>
              <a:buFont typeface="Wingdings" pitchFamily="2" charset="2"/>
              <a:buChar char="ü"/>
            </a:pPr>
            <a:r>
              <a:rPr lang="fr-FR" sz="1400" dirty="0">
                <a:latin typeface="Georgia" panose="02040502050405020303" pitchFamily="18" charset="0"/>
              </a:rPr>
              <a:t>taux d’accès </a:t>
            </a:r>
          </a:p>
          <a:p>
            <a:pPr lvl="2" algn="just">
              <a:lnSpc>
                <a:spcPct val="150000"/>
              </a:lnSpc>
              <a:buFont typeface="Wingdings" pitchFamily="2" charset="2"/>
              <a:buChar char="ü"/>
            </a:pPr>
            <a:r>
              <a:rPr lang="fr-FR" sz="1400" dirty="0">
                <a:latin typeface="Georgia" panose="02040502050405020303" pitchFamily="18" charset="0"/>
              </a:rPr>
              <a:t>Taux d’utilisation des services financiers</a:t>
            </a:r>
          </a:p>
          <a:p>
            <a:pPr marL="0" indent="0">
              <a:lnSpc>
                <a:spcPct val="150000"/>
              </a:lnSpc>
              <a:buNone/>
            </a:pPr>
            <a:endParaRPr lang="fr-FR" sz="400" dirty="0">
              <a:highlight>
                <a:srgbClr val="FFFF00"/>
              </a:highlight>
              <a:latin typeface="Georgia" panose="02040502050405020303" pitchFamily="18" charset="0"/>
            </a:endParaRPr>
          </a:p>
          <a:p>
            <a:pPr algn="just">
              <a:lnSpc>
                <a:spcPct val="150000"/>
              </a:lnSpc>
            </a:pPr>
            <a:r>
              <a:rPr lang="fr-FR" sz="2000" dirty="0">
                <a:latin typeface="Georgia" panose="02040502050405020303" pitchFamily="18" charset="0"/>
              </a:rPr>
              <a:t>Toutefois, ce développement de la microfinance s’est accompagné de nombreuses faiblesses qui obèrent les progrès enregistrés et pourraient compromettre la viabilité du secteur, en particulier sur le segment des IMCEC qui constituent plus 70% du secteur au Bénin.</a:t>
            </a:r>
            <a:endParaRPr lang="fr-FR" sz="2000" dirty="0">
              <a:highlight>
                <a:srgbClr val="FFFF00"/>
              </a:highlight>
              <a:latin typeface="Georgia" panose="02040502050405020303" pitchFamily="18" charset="0"/>
            </a:endParaRPr>
          </a:p>
        </p:txBody>
      </p:sp>
      <p:cxnSp>
        <p:nvCxnSpPr>
          <p:cNvPr id="5" name="Connecteur droit 4">
            <a:extLst>
              <a:ext uri="{FF2B5EF4-FFF2-40B4-BE49-F238E27FC236}">
                <a16:creationId xmlns:a16="http://schemas.microsoft.com/office/drawing/2014/main" id="{0D16BEFA-A83E-0880-B631-0D2836978CEC}"/>
              </a:ext>
            </a:extLst>
          </p:cNvPr>
          <p:cNvCxnSpPr/>
          <p:nvPr/>
        </p:nvCxnSpPr>
        <p:spPr>
          <a:xfrm>
            <a:off x="363557" y="1024566"/>
            <a:ext cx="11446525"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numéro de diapositive 3">
            <a:extLst>
              <a:ext uri="{FF2B5EF4-FFF2-40B4-BE49-F238E27FC236}">
                <a16:creationId xmlns:a16="http://schemas.microsoft.com/office/drawing/2014/main" id="{7E4EF5FF-A4FD-516D-7ED5-AEFADD89DFC9}"/>
              </a:ext>
            </a:extLst>
          </p:cNvPr>
          <p:cNvSpPr>
            <a:spLocks noGrp="1"/>
          </p:cNvSpPr>
          <p:nvPr>
            <p:ph type="sldNum" sz="quarter" idx="12"/>
          </p:nvPr>
        </p:nvSpPr>
        <p:spPr/>
        <p:txBody>
          <a:bodyPr/>
          <a:lstStyle/>
          <a:p>
            <a:fld id="{A83B0E56-5429-400E-B301-A26BDFBFDE48}" type="slidenum">
              <a:rPr lang="fr-BJ" smtClean="0"/>
              <a:t>4</a:t>
            </a:fld>
            <a:endParaRPr lang="fr-BJ"/>
          </a:p>
        </p:txBody>
      </p:sp>
      <p:pic>
        <p:nvPicPr>
          <p:cNvPr id="6" name="Image 5">
            <a:extLst>
              <a:ext uri="{FF2B5EF4-FFF2-40B4-BE49-F238E27FC236}">
                <a16:creationId xmlns:a16="http://schemas.microsoft.com/office/drawing/2014/main" id="{69BA2A01-91DE-C7E8-E830-7D4E604A5D7A}"/>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Tree>
    <p:extLst>
      <p:ext uri="{BB962C8B-B14F-4D97-AF65-F5344CB8AC3E}">
        <p14:creationId xmlns:p14="http://schemas.microsoft.com/office/powerpoint/2010/main" val="249939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DF6FE0-3A06-2B53-D113-4CDDADC5487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CC6C1D9-460B-3FA9-7AB9-B1D314270C8B}"/>
              </a:ext>
            </a:extLst>
          </p:cNvPr>
          <p:cNvSpPr>
            <a:spLocks noGrp="1"/>
          </p:cNvSpPr>
          <p:nvPr>
            <p:ph type="title"/>
          </p:nvPr>
        </p:nvSpPr>
        <p:spPr>
          <a:xfrm>
            <a:off x="540745" y="-75552"/>
            <a:ext cx="11004932" cy="1325563"/>
          </a:xfrm>
        </p:spPr>
        <p:txBody>
          <a:bodyPr>
            <a:noAutofit/>
          </a:bodyPr>
          <a:lstStyle/>
          <a:p>
            <a:r>
              <a:rPr lang="fr-FR" sz="4800" b="1" dirty="0">
                <a:latin typeface="Georgia" panose="02040502050405020303" pitchFamily="18" charset="0"/>
              </a:rPr>
              <a:t>3.</a:t>
            </a:r>
            <a:r>
              <a:rPr lang="fr-FR" sz="3600" b="1" dirty="0">
                <a:latin typeface="Georgia" panose="02040502050405020303" pitchFamily="18" charset="0"/>
              </a:rPr>
              <a:t> </a:t>
            </a:r>
            <a:r>
              <a:rPr lang="fr-BJ" sz="3600" b="1" dirty="0">
                <a:latin typeface="Georgia" panose="02040502050405020303" pitchFamily="18" charset="0"/>
              </a:rPr>
              <a:t>Synthèse des problèmes majeur du secteur</a:t>
            </a:r>
          </a:p>
        </p:txBody>
      </p:sp>
      <p:sp>
        <p:nvSpPr>
          <p:cNvPr id="3" name="Espace réservé du contenu 2">
            <a:extLst>
              <a:ext uri="{FF2B5EF4-FFF2-40B4-BE49-F238E27FC236}">
                <a16:creationId xmlns:a16="http://schemas.microsoft.com/office/drawing/2014/main" id="{35D05022-B5BD-5037-EBDB-5E4F26E0B00A}"/>
              </a:ext>
            </a:extLst>
          </p:cNvPr>
          <p:cNvSpPr>
            <a:spLocks noGrp="1"/>
          </p:cNvSpPr>
          <p:nvPr>
            <p:ph idx="1"/>
          </p:nvPr>
        </p:nvSpPr>
        <p:spPr>
          <a:xfrm>
            <a:off x="372737" y="1235014"/>
            <a:ext cx="11446525" cy="5622969"/>
          </a:xfrm>
        </p:spPr>
        <p:txBody>
          <a:bodyPr>
            <a:normAutofit/>
          </a:bodyPr>
          <a:lstStyle/>
          <a:p>
            <a:pPr algn="just">
              <a:lnSpc>
                <a:spcPct val="150000"/>
              </a:lnSpc>
            </a:pPr>
            <a:r>
              <a:rPr lang="fr-FR" sz="2000" kern="100" dirty="0">
                <a:latin typeface="Georgia" panose="02040502050405020303" pitchFamily="18" charset="0"/>
                <a:ea typeface="Calibri" panose="020F0502020204030204" pitchFamily="34" charset="0"/>
                <a:cs typeface="Times New Roman" panose="02020603050405020304" pitchFamily="18" charset="0"/>
              </a:rPr>
              <a:t>Après plus d’une dizaine d’années de mise en œuvre de la loi N°2012 du 21 mars 2012 portant règlementation des SFD au Bénin, les problèmes suivants ont été relevés :</a:t>
            </a:r>
            <a:endParaRPr lang="fr-FR" sz="2000" dirty="0">
              <a:latin typeface="Georgia" panose="02040502050405020303" pitchFamily="18" charset="0"/>
            </a:endParaRPr>
          </a:p>
          <a:p>
            <a:pPr lvl="1" indent="-419100">
              <a:lnSpc>
                <a:spcPct val="150000"/>
              </a:lnSpc>
              <a:buFont typeface="Wingdings" pitchFamily="2" charset="2"/>
              <a:buChar char="ü"/>
            </a:pPr>
            <a:r>
              <a:rPr lang="fr-FR" sz="1800" kern="100" dirty="0">
                <a:latin typeface="Georgia" panose="02040502050405020303" pitchFamily="18" charset="0"/>
                <a:ea typeface="Calibri" panose="020F0502020204030204" pitchFamily="34" charset="0"/>
                <a:cs typeface="Times New Roman" panose="02020603050405020304" pitchFamily="18" charset="0"/>
              </a:rPr>
              <a:t>Faible renforcement de la </a:t>
            </a:r>
            <a:r>
              <a:rPr lang="fr-FR" sz="1800" b="1" dirty="0">
                <a:solidFill>
                  <a:schemeClr val="accent2">
                    <a:lumMod val="75000"/>
                  </a:schemeClr>
                </a:solidFill>
                <a:latin typeface="Georgia" panose="02040502050405020303" pitchFamily="18" charset="0"/>
              </a:rPr>
              <a:t>gouvernance des SFD</a:t>
            </a:r>
            <a:r>
              <a:rPr lang="fr-FR" sz="1800" kern="100" dirty="0">
                <a:latin typeface="Georgia" panose="02040502050405020303" pitchFamily="18" charset="0"/>
                <a:ea typeface="Calibri" panose="020F0502020204030204" pitchFamily="34" charset="0"/>
                <a:cs typeface="Times New Roman" panose="02020603050405020304" pitchFamily="18" charset="0"/>
              </a:rPr>
              <a:t> ;</a:t>
            </a:r>
          </a:p>
          <a:p>
            <a:pPr lvl="1" indent="-419100">
              <a:lnSpc>
                <a:spcPct val="150000"/>
              </a:lnSpc>
              <a:buFont typeface="Wingdings" pitchFamily="2" charset="2"/>
              <a:buChar char="ü"/>
            </a:pPr>
            <a:r>
              <a:rPr lang="fr-FR" sz="1800" b="1" kern="100" dirty="0">
                <a:solidFill>
                  <a:schemeClr val="accent2">
                    <a:lumMod val="75000"/>
                  </a:schemeClr>
                </a:solidFill>
                <a:latin typeface="Georgia" panose="02040502050405020303" pitchFamily="18" charset="0"/>
                <a:cs typeface="Times New Roman" panose="02020603050405020304" pitchFamily="18" charset="0"/>
              </a:rPr>
              <a:t>Nombre croissant de SFD en difficulté ;</a:t>
            </a:r>
          </a:p>
          <a:p>
            <a:pPr lvl="1" indent="-419100">
              <a:lnSpc>
                <a:spcPct val="150000"/>
              </a:lnSpc>
              <a:buFont typeface="Wingdings" pitchFamily="2" charset="2"/>
              <a:buChar char="ü"/>
            </a:pPr>
            <a:r>
              <a:rPr lang="fr-FR" sz="1800" kern="100" dirty="0">
                <a:latin typeface="Georgia" panose="02040502050405020303" pitchFamily="18" charset="0"/>
                <a:cs typeface="Times New Roman" panose="02020603050405020304" pitchFamily="18" charset="0"/>
              </a:rPr>
              <a:t>Faible </a:t>
            </a:r>
            <a:r>
              <a:rPr lang="fr-FR" sz="1800" b="1" dirty="0">
                <a:solidFill>
                  <a:schemeClr val="accent2">
                    <a:lumMod val="75000"/>
                  </a:schemeClr>
                </a:solidFill>
                <a:latin typeface="Georgia" panose="02040502050405020303" pitchFamily="18" charset="0"/>
              </a:rPr>
              <a:t>couverture</a:t>
            </a:r>
            <a:r>
              <a:rPr lang="fr-FR" sz="1800" kern="100" dirty="0">
                <a:latin typeface="Georgia" panose="02040502050405020303" pitchFamily="18" charset="0"/>
                <a:ea typeface="Calibri" panose="020F0502020204030204" pitchFamily="34" charset="0"/>
                <a:cs typeface="Times New Roman" panose="02020603050405020304" pitchFamily="18" charset="0"/>
              </a:rPr>
              <a:t> </a:t>
            </a:r>
            <a:r>
              <a:rPr lang="fr-FR" sz="1800" kern="100" dirty="0">
                <a:latin typeface="Georgia" panose="02040502050405020303" pitchFamily="18" charset="0"/>
                <a:cs typeface="Times New Roman" panose="02020603050405020304" pitchFamily="18" charset="0"/>
              </a:rPr>
              <a:t>des zones rurales et transfrontalières ;</a:t>
            </a:r>
          </a:p>
          <a:p>
            <a:pPr lvl="1" indent="-419100">
              <a:lnSpc>
                <a:spcPct val="150000"/>
              </a:lnSpc>
              <a:buFont typeface="Wingdings" pitchFamily="2" charset="2"/>
              <a:buChar char="ü"/>
            </a:pPr>
            <a:r>
              <a:rPr lang="fr-FR" sz="1800" b="1" kern="100" dirty="0">
                <a:solidFill>
                  <a:schemeClr val="accent2">
                    <a:lumMod val="75000"/>
                  </a:schemeClr>
                </a:solidFill>
                <a:latin typeface="Georgia" panose="02040502050405020303" pitchFamily="18" charset="0"/>
                <a:cs typeface="Times New Roman" panose="02020603050405020304" pitchFamily="18" charset="0"/>
              </a:rPr>
              <a:t>Résultats des contrôles réalisés qui montrent :</a:t>
            </a:r>
            <a:endParaRPr lang="fr-FR" sz="1800" kern="100" dirty="0">
              <a:latin typeface="Georgia" panose="02040502050405020303" pitchFamily="18" charset="0"/>
              <a:ea typeface="Calibri" panose="020F0502020204030204" pitchFamily="34" charset="0"/>
              <a:cs typeface="Times New Roman" panose="02020603050405020304" pitchFamily="18" charset="0"/>
            </a:endParaRPr>
          </a:p>
          <a:p>
            <a:pPr lvl="2" indent="-419100">
              <a:lnSpc>
                <a:spcPct val="150000"/>
              </a:lnSpc>
              <a:buFont typeface="Wingdings" pitchFamily="2" charset="2"/>
              <a:buChar char="§"/>
            </a:pPr>
            <a:r>
              <a:rPr lang="fr-FR" sz="1600" kern="100" dirty="0">
                <a:latin typeface="Georgia" panose="02040502050405020303" pitchFamily="18" charset="0"/>
                <a:cs typeface="Times New Roman" panose="02020603050405020304" pitchFamily="18" charset="0"/>
              </a:rPr>
              <a:t>Déficit structurel et la </a:t>
            </a:r>
            <a:r>
              <a:rPr lang="fr-FR" sz="1600" b="1" dirty="0">
                <a:solidFill>
                  <a:schemeClr val="accent2">
                    <a:lumMod val="75000"/>
                  </a:schemeClr>
                </a:solidFill>
                <a:latin typeface="Georgia" panose="02040502050405020303" pitchFamily="18" charset="0"/>
              </a:rPr>
              <a:t>dégradation continue </a:t>
            </a:r>
            <a:r>
              <a:rPr lang="fr-FR" sz="1600" kern="100" dirty="0">
                <a:latin typeface="Georgia" panose="02040502050405020303" pitchFamily="18" charset="0"/>
                <a:cs typeface="Times New Roman" panose="02020603050405020304" pitchFamily="18" charset="0"/>
              </a:rPr>
              <a:t>de la qualité du portefeuille des SFD </a:t>
            </a:r>
            <a:r>
              <a:rPr lang="fr-FR" sz="1600" kern="100" dirty="0">
                <a:latin typeface="Georgia" panose="02040502050405020303" pitchFamily="18" charset="0"/>
                <a:ea typeface="Calibri" panose="020F0502020204030204" pitchFamily="34" charset="0"/>
                <a:cs typeface="Times New Roman" panose="02020603050405020304" pitchFamily="18" charset="0"/>
              </a:rPr>
              <a:t>;</a:t>
            </a:r>
          </a:p>
          <a:p>
            <a:pPr lvl="2" indent="-419100">
              <a:lnSpc>
                <a:spcPct val="150000"/>
              </a:lnSpc>
              <a:buFont typeface="Wingdings" pitchFamily="2" charset="2"/>
              <a:buChar char="§"/>
            </a:pPr>
            <a:r>
              <a:rPr lang="fr-FR" sz="1600" kern="100" dirty="0">
                <a:latin typeface="Georgia" panose="02040502050405020303" pitchFamily="18" charset="0"/>
                <a:ea typeface="Calibri" panose="020F0502020204030204" pitchFamily="34" charset="0"/>
                <a:cs typeface="Times New Roman" panose="02020603050405020304" pitchFamily="18" charset="0"/>
              </a:rPr>
              <a:t>Inefficacité des procédures d’octroi de prêts et de recouvrement ;</a:t>
            </a:r>
          </a:p>
          <a:p>
            <a:pPr lvl="2" indent="-419100">
              <a:lnSpc>
                <a:spcPct val="150000"/>
              </a:lnSpc>
              <a:buFont typeface="Wingdings" pitchFamily="2" charset="2"/>
              <a:buChar char="§"/>
            </a:pPr>
            <a:r>
              <a:rPr lang="fr-FR" sz="1600" kern="100" dirty="0">
                <a:latin typeface="Georgia" panose="02040502050405020303" pitchFamily="18" charset="0"/>
                <a:cs typeface="Times New Roman" panose="02020603050405020304" pitchFamily="18" charset="0"/>
              </a:rPr>
              <a:t>Faible </a:t>
            </a:r>
            <a:r>
              <a:rPr lang="fr-FR" sz="1600" b="1" dirty="0">
                <a:solidFill>
                  <a:schemeClr val="accent2">
                    <a:lumMod val="75000"/>
                  </a:schemeClr>
                </a:solidFill>
                <a:latin typeface="Georgia" panose="02040502050405020303" pitchFamily="18" charset="0"/>
              </a:rPr>
              <a:t>rentabilité ;</a:t>
            </a:r>
          </a:p>
          <a:p>
            <a:pPr lvl="2" indent="-419100">
              <a:lnSpc>
                <a:spcPct val="150000"/>
              </a:lnSpc>
              <a:buFont typeface="Wingdings" pitchFamily="2" charset="2"/>
              <a:buChar char="§"/>
            </a:pPr>
            <a:r>
              <a:rPr lang="fr-FR" sz="1600" kern="100" dirty="0">
                <a:latin typeface="Georgia" panose="02040502050405020303" pitchFamily="18" charset="0"/>
                <a:cs typeface="Times New Roman" panose="02020603050405020304" pitchFamily="18" charset="0"/>
              </a:rPr>
              <a:t>Insuffisance de rigueur dans le processus d'examen des </a:t>
            </a:r>
            <a:r>
              <a:rPr lang="fr-FR" sz="1600" b="1" dirty="0">
                <a:solidFill>
                  <a:schemeClr val="accent2">
                    <a:lumMod val="75000"/>
                  </a:schemeClr>
                </a:solidFill>
                <a:latin typeface="Georgia" panose="02040502050405020303" pitchFamily="18" charset="0"/>
              </a:rPr>
              <a:t>conditions d'accès aux microcrédits </a:t>
            </a:r>
            <a:r>
              <a:rPr lang="fr-FR" sz="1600" kern="100" dirty="0">
                <a:latin typeface="Georgia" panose="02040502050405020303" pitchFamily="18" charset="0"/>
                <a:ea typeface="Calibri" panose="020F0502020204030204" pitchFamily="34" charset="0"/>
                <a:cs typeface="Times New Roman" panose="02020603050405020304" pitchFamily="18" charset="0"/>
              </a:rPr>
              <a:t>;</a:t>
            </a:r>
          </a:p>
          <a:p>
            <a:pPr lvl="2" indent="-419100">
              <a:lnSpc>
                <a:spcPct val="150000"/>
              </a:lnSpc>
              <a:buFont typeface="Wingdings" pitchFamily="2" charset="2"/>
              <a:buChar char="§"/>
            </a:pPr>
            <a:r>
              <a:rPr lang="fr-FR" sz="1600" kern="100" dirty="0">
                <a:latin typeface="Georgia" panose="02040502050405020303" pitchFamily="18" charset="0"/>
                <a:cs typeface="Times New Roman" panose="02020603050405020304" pitchFamily="18" charset="0"/>
              </a:rPr>
              <a:t>Défaillance du </a:t>
            </a:r>
            <a:r>
              <a:rPr lang="fr-FR" sz="1600" b="1" dirty="0">
                <a:solidFill>
                  <a:schemeClr val="accent2">
                    <a:lumMod val="75000"/>
                  </a:schemeClr>
                </a:solidFill>
                <a:latin typeface="Georgia" panose="02040502050405020303" pitchFamily="18" charset="0"/>
              </a:rPr>
              <a:t>Système d’Information de Gestion </a:t>
            </a:r>
            <a:r>
              <a:rPr lang="fr-FR" sz="1600" kern="100" dirty="0">
                <a:latin typeface="Georgia" panose="02040502050405020303" pitchFamily="18" charset="0"/>
                <a:cs typeface="Times New Roman" panose="02020603050405020304" pitchFamily="18" charset="0"/>
              </a:rPr>
              <a:t>et des mécanismes internes de surveillance </a:t>
            </a:r>
            <a:r>
              <a:rPr lang="fr-FR" sz="1600" kern="100" dirty="0">
                <a:latin typeface="Georgia" panose="02040502050405020303" pitchFamily="18" charset="0"/>
                <a:ea typeface="Calibri" panose="020F0502020204030204" pitchFamily="34" charset="0"/>
                <a:cs typeface="Times New Roman" panose="02020603050405020304" pitchFamily="18" charset="0"/>
              </a:rPr>
              <a:t>;</a:t>
            </a:r>
          </a:p>
          <a:p>
            <a:pPr lvl="2" indent="-419100">
              <a:lnSpc>
                <a:spcPct val="150000"/>
              </a:lnSpc>
              <a:buFont typeface="Wingdings" pitchFamily="2" charset="2"/>
              <a:buChar char="§"/>
            </a:pPr>
            <a:r>
              <a:rPr lang="fr-FR" sz="1600" kern="100" dirty="0">
                <a:latin typeface="Georgia" panose="02040502050405020303" pitchFamily="18" charset="0"/>
                <a:cs typeface="Times New Roman" panose="02020603050405020304" pitchFamily="18" charset="0"/>
              </a:rPr>
              <a:t>Faible </a:t>
            </a:r>
            <a:r>
              <a:rPr lang="fr-FR" sz="1600" b="1" dirty="0">
                <a:solidFill>
                  <a:schemeClr val="accent2">
                    <a:lumMod val="75000"/>
                  </a:schemeClr>
                </a:solidFill>
                <a:latin typeface="Georgia" panose="02040502050405020303" pitchFamily="18" charset="0"/>
              </a:rPr>
              <a:t>intégration du numérique </a:t>
            </a:r>
            <a:r>
              <a:rPr lang="fr-FR" sz="1600" kern="100" dirty="0">
                <a:latin typeface="Georgia" panose="02040502050405020303" pitchFamily="18" charset="0"/>
                <a:cs typeface="Times New Roman" panose="02020603050405020304" pitchFamily="18" charset="0"/>
              </a:rPr>
              <a:t>dans les offres de services de la microfinance </a:t>
            </a:r>
            <a:r>
              <a:rPr lang="fr-FR" sz="1600" kern="100" dirty="0">
                <a:latin typeface="Georgia" panose="02040502050405020303" pitchFamily="18" charset="0"/>
                <a:ea typeface="Calibri" panose="020F0502020204030204" pitchFamily="34" charset="0"/>
                <a:cs typeface="Times New Roman" panose="02020603050405020304" pitchFamily="18" charset="0"/>
              </a:rPr>
              <a:t>; </a:t>
            </a:r>
            <a:r>
              <a:rPr lang="fr-FR" sz="1600" kern="100" dirty="0">
                <a:latin typeface="Georgia" panose="02040502050405020303" pitchFamily="18" charset="0"/>
                <a:cs typeface="Times New Roman" panose="02020603050405020304" pitchFamily="18" charset="0"/>
              </a:rPr>
              <a:t>etc</a:t>
            </a:r>
            <a:r>
              <a:rPr lang="fr-FR" sz="1600" kern="100" dirty="0">
                <a:latin typeface="Georgia" panose="02040502050405020303" pitchFamily="18" charset="0"/>
                <a:ea typeface="Calibri" panose="020F0502020204030204" pitchFamily="34" charset="0"/>
                <a:cs typeface="Times New Roman" panose="02020603050405020304" pitchFamily="18" charset="0"/>
              </a:rPr>
              <a:t>.</a:t>
            </a:r>
          </a:p>
        </p:txBody>
      </p:sp>
      <p:cxnSp>
        <p:nvCxnSpPr>
          <p:cNvPr id="5" name="Connecteur droit 4">
            <a:extLst>
              <a:ext uri="{FF2B5EF4-FFF2-40B4-BE49-F238E27FC236}">
                <a16:creationId xmlns:a16="http://schemas.microsoft.com/office/drawing/2014/main" id="{43C0E5B9-08C5-0067-94BD-B03C44C0E734}"/>
              </a:ext>
            </a:extLst>
          </p:cNvPr>
          <p:cNvCxnSpPr/>
          <p:nvPr/>
        </p:nvCxnSpPr>
        <p:spPr>
          <a:xfrm>
            <a:off x="363557" y="1024566"/>
            <a:ext cx="11446525"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numéro de diapositive 3">
            <a:extLst>
              <a:ext uri="{FF2B5EF4-FFF2-40B4-BE49-F238E27FC236}">
                <a16:creationId xmlns:a16="http://schemas.microsoft.com/office/drawing/2014/main" id="{7F850E8D-61B9-0D45-8983-9C355526086D}"/>
              </a:ext>
            </a:extLst>
          </p:cNvPr>
          <p:cNvSpPr>
            <a:spLocks noGrp="1"/>
          </p:cNvSpPr>
          <p:nvPr>
            <p:ph type="sldNum" sz="quarter" idx="12"/>
          </p:nvPr>
        </p:nvSpPr>
        <p:spPr/>
        <p:txBody>
          <a:bodyPr/>
          <a:lstStyle/>
          <a:p>
            <a:fld id="{A83B0E56-5429-400E-B301-A26BDFBFDE48}" type="slidenum">
              <a:rPr lang="fr-BJ" smtClean="0"/>
              <a:t>5</a:t>
            </a:fld>
            <a:endParaRPr lang="fr-BJ"/>
          </a:p>
        </p:txBody>
      </p:sp>
      <p:pic>
        <p:nvPicPr>
          <p:cNvPr id="6" name="Image 5">
            <a:extLst>
              <a:ext uri="{FF2B5EF4-FFF2-40B4-BE49-F238E27FC236}">
                <a16:creationId xmlns:a16="http://schemas.microsoft.com/office/drawing/2014/main" id="{2AF162AE-2E52-A5E3-A64E-0A8BDB1A9B6B}"/>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9769666" y="6383329"/>
            <a:ext cx="1264645" cy="406400"/>
          </a:xfrm>
          <a:prstGeom prst="rect">
            <a:avLst/>
          </a:prstGeom>
          <a:noFill/>
          <a:ln>
            <a:noFill/>
          </a:ln>
        </p:spPr>
      </p:pic>
    </p:spTree>
    <p:extLst>
      <p:ext uri="{BB962C8B-B14F-4D97-AF65-F5344CB8AC3E}">
        <p14:creationId xmlns:p14="http://schemas.microsoft.com/office/powerpoint/2010/main" val="3122848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56869F-299D-F42E-7ACB-29EDC589466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FE85813-D55B-9964-4058-101E9637C367}"/>
              </a:ext>
            </a:extLst>
          </p:cNvPr>
          <p:cNvSpPr>
            <a:spLocks noGrp="1"/>
          </p:cNvSpPr>
          <p:nvPr>
            <p:ph type="title"/>
          </p:nvPr>
        </p:nvSpPr>
        <p:spPr>
          <a:xfrm>
            <a:off x="540745" y="-75552"/>
            <a:ext cx="11287698" cy="1325563"/>
          </a:xfrm>
        </p:spPr>
        <p:txBody>
          <a:bodyPr>
            <a:noAutofit/>
          </a:bodyPr>
          <a:lstStyle/>
          <a:p>
            <a:r>
              <a:rPr lang="fr-FR" b="1" dirty="0">
                <a:latin typeface="Georgia" panose="02040502050405020303" pitchFamily="18" charset="0"/>
              </a:rPr>
              <a:t>4.</a:t>
            </a:r>
            <a:r>
              <a:rPr lang="fr-FR" sz="3200" b="1" dirty="0">
                <a:latin typeface="Georgia" panose="02040502050405020303" pitchFamily="18" charset="0"/>
              </a:rPr>
              <a:t> </a:t>
            </a:r>
            <a:r>
              <a:rPr lang="fr-BJ" sz="3200" b="1" dirty="0">
                <a:latin typeface="Georgia" panose="02040502050405020303" pitchFamily="18" charset="0"/>
              </a:rPr>
              <a:t>Insuffisances relevées dans l’application de la loi </a:t>
            </a:r>
          </a:p>
        </p:txBody>
      </p:sp>
      <p:sp>
        <p:nvSpPr>
          <p:cNvPr id="3" name="Espace réservé du contenu 2">
            <a:extLst>
              <a:ext uri="{FF2B5EF4-FFF2-40B4-BE49-F238E27FC236}">
                <a16:creationId xmlns:a16="http://schemas.microsoft.com/office/drawing/2014/main" id="{A5E75482-8D4E-07BC-5291-3F280ABA8F04}"/>
              </a:ext>
            </a:extLst>
          </p:cNvPr>
          <p:cNvSpPr>
            <a:spLocks noGrp="1"/>
          </p:cNvSpPr>
          <p:nvPr>
            <p:ph idx="1"/>
          </p:nvPr>
        </p:nvSpPr>
        <p:spPr>
          <a:xfrm>
            <a:off x="372737" y="1235014"/>
            <a:ext cx="11446525" cy="5622969"/>
          </a:xfrm>
        </p:spPr>
        <p:txBody>
          <a:bodyPr>
            <a:normAutofit lnSpcReduction="10000"/>
          </a:bodyPr>
          <a:lstStyle/>
          <a:p>
            <a:pPr algn="just">
              <a:lnSpc>
                <a:spcPct val="150000"/>
              </a:lnSpc>
            </a:pPr>
            <a:r>
              <a:rPr lang="fr-FR" sz="2000" kern="100" dirty="0">
                <a:latin typeface="Georgia" panose="02040502050405020303" pitchFamily="18" charset="0"/>
                <a:ea typeface="Calibri" panose="020F0502020204030204" pitchFamily="34" charset="0"/>
                <a:cs typeface="Times New Roman" panose="02020603050405020304" pitchFamily="18" charset="0"/>
              </a:rPr>
              <a:t>En termes de Gouvernance des SFD :</a:t>
            </a:r>
          </a:p>
          <a:p>
            <a:pPr lvl="1" indent="-419100">
              <a:lnSpc>
                <a:spcPct val="150000"/>
              </a:lnSpc>
              <a:buFont typeface="Wingdings" pitchFamily="2" charset="2"/>
              <a:buChar char="ü"/>
            </a:pPr>
            <a:r>
              <a:rPr lang="fr-FR" sz="1800" kern="100" dirty="0">
                <a:latin typeface="Georgia" panose="02040502050405020303" pitchFamily="18" charset="0"/>
                <a:cs typeface="Times New Roman" panose="02020603050405020304" pitchFamily="18" charset="0"/>
              </a:rPr>
              <a:t>Non-respect des dispositions législatives, réglementaires et statutaires par rapport aux normes de la microfinance par certains SFD </a:t>
            </a:r>
            <a:r>
              <a:rPr lang="fr-FR" sz="1800" kern="100" dirty="0">
                <a:latin typeface="Georgia" panose="02040502050405020303" pitchFamily="18" charset="0"/>
                <a:ea typeface="Calibri" panose="020F0502020204030204" pitchFamily="34" charset="0"/>
                <a:cs typeface="Times New Roman" panose="02020603050405020304" pitchFamily="18" charset="0"/>
              </a:rPr>
              <a:t>;</a:t>
            </a:r>
          </a:p>
          <a:p>
            <a:pPr lvl="1" indent="-419100">
              <a:lnSpc>
                <a:spcPct val="150000"/>
              </a:lnSpc>
              <a:buFont typeface="Wingdings" pitchFamily="2" charset="2"/>
              <a:buChar char="ü"/>
            </a:pPr>
            <a:r>
              <a:rPr lang="fr-FR" sz="1800" kern="100" dirty="0">
                <a:latin typeface="Georgia" panose="02040502050405020303" pitchFamily="18" charset="0"/>
                <a:ea typeface="Calibri" panose="020F0502020204030204" pitchFamily="34" charset="0"/>
                <a:cs typeface="Times New Roman" panose="02020603050405020304" pitchFamily="18" charset="0"/>
              </a:rPr>
              <a:t>Défaillance du pilotage stratégique en lien avec le déficit de compétence des administrateurs (niveau de </a:t>
            </a:r>
            <a:r>
              <a:rPr lang="fr-FR" sz="1800" kern="100" dirty="0">
                <a:solidFill>
                  <a:srgbClr val="C00000"/>
                </a:solidFill>
                <a:latin typeface="Georgia" panose="02040502050405020303" pitchFamily="18" charset="0"/>
                <a:ea typeface="Calibri" panose="020F0502020204030204" pitchFamily="34" charset="0"/>
                <a:cs typeface="Times New Roman" panose="02020603050405020304" pitchFamily="18" charset="0"/>
              </a:rPr>
              <a:t>f</a:t>
            </a:r>
            <a:r>
              <a:rPr lang="fr-FR" sz="1800" kern="100" dirty="0">
                <a:solidFill>
                  <a:srgbClr val="C00000"/>
                </a:solidFill>
                <a:latin typeface="Georgia" panose="02040502050405020303" pitchFamily="18" charset="0"/>
                <a:cs typeface="Times New Roman" panose="02020603050405020304" pitchFamily="18" charset="0"/>
              </a:rPr>
              <a:t>ormation insuffisante des responsables des SFD) ;</a:t>
            </a:r>
          </a:p>
          <a:p>
            <a:pPr lvl="1" indent="-419100">
              <a:lnSpc>
                <a:spcPct val="150000"/>
              </a:lnSpc>
              <a:buFont typeface="Wingdings" pitchFamily="2" charset="2"/>
              <a:buChar char="ü"/>
            </a:pPr>
            <a:r>
              <a:rPr lang="fr-FR" sz="1800" kern="100" dirty="0">
                <a:latin typeface="Georgia" panose="02040502050405020303" pitchFamily="18" charset="0"/>
                <a:cs typeface="Times New Roman" panose="02020603050405020304" pitchFamily="18" charset="0"/>
              </a:rPr>
              <a:t>Faible articulation avec les autres lois sectorielles (LCB/FT, droit OHADA</a:t>
            </a:r>
            <a:endParaRPr lang="fr-FR" sz="1800" kern="100" dirty="0">
              <a:latin typeface="Georgia" panose="02040502050405020303" pitchFamily="18" charset="0"/>
              <a:ea typeface="Calibri" panose="020F0502020204030204" pitchFamily="34" charset="0"/>
              <a:cs typeface="Times New Roman" panose="02020603050405020304" pitchFamily="18" charset="0"/>
            </a:endParaRPr>
          </a:p>
          <a:p>
            <a:pPr lvl="1" indent="-419100">
              <a:lnSpc>
                <a:spcPct val="150000"/>
              </a:lnSpc>
              <a:buFont typeface="Wingdings" pitchFamily="2" charset="2"/>
              <a:buChar char="ü"/>
            </a:pPr>
            <a:r>
              <a:rPr lang="fr-FR" sz="1800" kern="100" dirty="0">
                <a:latin typeface="Georgia" panose="02040502050405020303" pitchFamily="18" charset="0"/>
                <a:ea typeface="Calibri" panose="020F0502020204030204" pitchFamily="34" charset="0"/>
                <a:cs typeface="Times New Roman" panose="02020603050405020304" pitchFamily="18" charset="0"/>
              </a:rPr>
              <a:t>Récurrence d’actes anormaux de gestion induite par la faiblesse des dispositifs de contrôle interne ; etc.</a:t>
            </a:r>
          </a:p>
          <a:p>
            <a:pPr marL="317500" lvl="1" indent="-285750">
              <a:lnSpc>
                <a:spcPct val="150000"/>
              </a:lnSpc>
            </a:pPr>
            <a:endParaRPr lang="fr-FR" sz="500" kern="100" dirty="0">
              <a:latin typeface="Georgia" panose="02040502050405020303" pitchFamily="18" charset="0"/>
              <a:cs typeface="Times New Roman" panose="02020603050405020304" pitchFamily="18" charset="0"/>
            </a:endParaRPr>
          </a:p>
          <a:p>
            <a:pPr marL="317500" lvl="1" indent="-285750">
              <a:lnSpc>
                <a:spcPct val="150000"/>
              </a:lnSpc>
            </a:pPr>
            <a:r>
              <a:rPr lang="fr-FR" sz="2000" kern="100" dirty="0">
                <a:latin typeface="Georgia" panose="02040502050405020303" pitchFamily="18" charset="0"/>
                <a:cs typeface="Times New Roman" panose="02020603050405020304" pitchFamily="18" charset="0"/>
              </a:rPr>
              <a:t>En termes de contrôle interne :</a:t>
            </a:r>
          </a:p>
          <a:p>
            <a:pPr lvl="1" indent="-419100">
              <a:lnSpc>
                <a:spcPct val="150000"/>
              </a:lnSpc>
              <a:buFont typeface="Wingdings" pitchFamily="2" charset="2"/>
              <a:buChar char="ü"/>
            </a:pPr>
            <a:r>
              <a:rPr lang="fr-FR" sz="1800" kern="100" dirty="0">
                <a:latin typeface="Georgia" panose="02040502050405020303" pitchFamily="18" charset="0"/>
                <a:cs typeface="Times New Roman" panose="02020603050405020304" pitchFamily="18" charset="0"/>
              </a:rPr>
              <a:t>Absence d’obligation de comités spécialisés (audit, risques, rémunération)</a:t>
            </a:r>
          </a:p>
          <a:p>
            <a:pPr lvl="1" indent="-419100">
              <a:lnSpc>
                <a:spcPct val="150000"/>
              </a:lnSpc>
              <a:buFont typeface="Wingdings" pitchFamily="2" charset="2"/>
              <a:buChar char="ü"/>
            </a:pPr>
            <a:r>
              <a:rPr lang="fr-FR" sz="1800" kern="100" dirty="0">
                <a:latin typeface="Georgia" panose="02040502050405020303" pitchFamily="18" charset="0"/>
                <a:ea typeface="Calibri" panose="020F0502020204030204" pitchFamily="34" charset="0"/>
                <a:cs typeface="Times New Roman" panose="02020603050405020304" pitchFamily="18" charset="0"/>
              </a:rPr>
              <a:t>Inadéquation des dispositifs de gestion de crédit et de contrôle interne qui s’est traduite par une dégradation progressive de la qualité du portefeuille</a:t>
            </a:r>
          </a:p>
          <a:p>
            <a:pPr lvl="1" indent="-419100">
              <a:lnSpc>
                <a:spcPct val="150000"/>
              </a:lnSpc>
              <a:buFont typeface="Wingdings" pitchFamily="2" charset="2"/>
              <a:buChar char="ü"/>
            </a:pPr>
            <a:r>
              <a:rPr lang="fr-FR" sz="1800" kern="100" dirty="0">
                <a:latin typeface="Georgia" panose="02040502050405020303" pitchFamily="18" charset="0"/>
                <a:cs typeface="Times New Roman" panose="02020603050405020304" pitchFamily="18" charset="0"/>
              </a:rPr>
              <a:t>Faiblesse dans l’analyse des dossiers de crédits ; etc.</a:t>
            </a:r>
          </a:p>
        </p:txBody>
      </p:sp>
      <p:cxnSp>
        <p:nvCxnSpPr>
          <p:cNvPr id="5" name="Connecteur droit 4">
            <a:extLst>
              <a:ext uri="{FF2B5EF4-FFF2-40B4-BE49-F238E27FC236}">
                <a16:creationId xmlns:a16="http://schemas.microsoft.com/office/drawing/2014/main" id="{2835F389-FDA9-8BC6-291B-D82AFD3C66B8}"/>
              </a:ext>
            </a:extLst>
          </p:cNvPr>
          <p:cNvCxnSpPr/>
          <p:nvPr/>
        </p:nvCxnSpPr>
        <p:spPr>
          <a:xfrm>
            <a:off x="363557" y="1024566"/>
            <a:ext cx="11446525"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numéro de diapositive 3">
            <a:extLst>
              <a:ext uri="{FF2B5EF4-FFF2-40B4-BE49-F238E27FC236}">
                <a16:creationId xmlns:a16="http://schemas.microsoft.com/office/drawing/2014/main" id="{FEBDD246-7CB0-1044-F270-5974DD6FE9EA}"/>
              </a:ext>
            </a:extLst>
          </p:cNvPr>
          <p:cNvSpPr>
            <a:spLocks noGrp="1"/>
          </p:cNvSpPr>
          <p:nvPr>
            <p:ph type="sldNum" sz="quarter" idx="12"/>
          </p:nvPr>
        </p:nvSpPr>
        <p:spPr/>
        <p:txBody>
          <a:bodyPr/>
          <a:lstStyle/>
          <a:p>
            <a:fld id="{A83B0E56-5429-400E-B301-A26BDFBFDE48}" type="slidenum">
              <a:rPr lang="fr-BJ" smtClean="0"/>
              <a:t>6</a:t>
            </a:fld>
            <a:endParaRPr lang="fr-BJ"/>
          </a:p>
        </p:txBody>
      </p:sp>
      <p:pic>
        <p:nvPicPr>
          <p:cNvPr id="6" name="Image 5">
            <a:extLst>
              <a:ext uri="{FF2B5EF4-FFF2-40B4-BE49-F238E27FC236}">
                <a16:creationId xmlns:a16="http://schemas.microsoft.com/office/drawing/2014/main" id="{F2AC3FDB-0DF6-2C07-CCF3-8C3E1C236ABB}"/>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Tree>
    <p:extLst>
      <p:ext uri="{BB962C8B-B14F-4D97-AF65-F5344CB8AC3E}">
        <p14:creationId xmlns:p14="http://schemas.microsoft.com/office/powerpoint/2010/main" val="1954720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2D632-1258-97B0-3510-22265C4FA5A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3D81D43-4F3F-21A2-EC7E-1DEED9DB63B7}"/>
              </a:ext>
            </a:extLst>
          </p:cNvPr>
          <p:cNvSpPr>
            <a:spLocks noGrp="1"/>
          </p:cNvSpPr>
          <p:nvPr>
            <p:ph type="title"/>
          </p:nvPr>
        </p:nvSpPr>
        <p:spPr>
          <a:xfrm>
            <a:off x="540745" y="-75552"/>
            <a:ext cx="11287698" cy="1325563"/>
          </a:xfrm>
        </p:spPr>
        <p:txBody>
          <a:bodyPr>
            <a:noAutofit/>
          </a:bodyPr>
          <a:lstStyle/>
          <a:p>
            <a:r>
              <a:rPr lang="fr-FR" b="1" dirty="0">
                <a:latin typeface="Georgia" panose="02040502050405020303" pitchFamily="18" charset="0"/>
              </a:rPr>
              <a:t>4.</a:t>
            </a:r>
            <a:r>
              <a:rPr lang="fr-FR" sz="3200" b="1" dirty="0">
                <a:latin typeface="Georgia" panose="02040502050405020303" pitchFamily="18" charset="0"/>
              </a:rPr>
              <a:t> </a:t>
            </a:r>
            <a:r>
              <a:rPr lang="fr-BJ" sz="3200" b="1" dirty="0">
                <a:latin typeface="Georgia" panose="02040502050405020303" pitchFamily="18" charset="0"/>
              </a:rPr>
              <a:t>Insuffisances relevées dans l’application de la loi </a:t>
            </a:r>
          </a:p>
        </p:txBody>
      </p:sp>
      <p:sp>
        <p:nvSpPr>
          <p:cNvPr id="3" name="Espace réservé du contenu 2">
            <a:extLst>
              <a:ext uri="{FF2B5EF4-FFF2-40B4-BE49-F238E27FC236}">
                <a16:creationId xmlns:a16="http://schemas.microsoft.com/office/drawing/2014/main" id="{71BD495E-DC0F-DB29-E91A-AC5C4B921625}"/>
              </a:ext>
            </a:extLst>
          </p:cNvPr>
          <p:cNvSpPr>
            <a:spLocks noGrp="1"/>
          </p:cNvSpPr>
          <p:nvPr>
            <p:ph idx="1"/>
          </p:nvPr>
        </p:nvSpPr>
        <p:spPr>
          <a:xfrm>
            <a:off x="372737" y="1235014"/>
            <a:ext cx="11446525" cy="5622969"/>
          </a:xfrm>
        </p:spPr>
        <p:txBody>
          <a:bodyPr>
            <a:normAutofit/>
          </a:bodyPr>
          <a:lstStyle/>
          <a:p>
            <a:pPr algn="just">
              <a:lnSpc>
                <a:spcPct val="150000"/>
              </a:lnSpc>
            </a:pPr>
            <a:r>
              <a:rPr lang="fr-FR" sz="2000" kern="100" dirty="0">
                <a:latin typeface="Georgia" panose="02040502050405020303" pitchFamily="18" charset="0"/>
                <a:ea typeface="Calibri" panose="020F0502020204030204" pitchFamily="34" charset="0"/>
                <a:cs typeface="Times New Roman" panose="02020603050405020304" pitchFamily="18" charset="0"/>
              </a:rPr>
              <a:t>En termes de SIG :</a:t>
            </a:r>
          </a:p>
          <a:p>
            <a:pPr lvl="1" indent="-419100">
              <a:lnSpc>
                <a:spcPct val="150000"/>
              </a:lnSpc>
              <a:buFont typeface="Wingdings" pitchFamily="2" charset="2"/>
              <a:buChar char="ü"/>
            </a:pPr>
            <a:r>
              <a:rPr lang="fr-FR" sz="1800" kern="100" dirty="0">
                <a:latin typeface="Georgia" panose="02040502050405020303" pitchFamily="18" charset="0"/>
                <a:cs typeface="Times New Roman" panose="02020603050405020304" pitchFamily="18" charset="0"/>
              </a:rPr>
              <a:t>Dispositions insuffisantes pour encadrer les nouveaux services numériques (paiement mobile, monnaie électronique) </a:t>
            </a:r>
            <a:r>
              <a:rPr lang="fr-FR" sz="1800" kern="100" dirty="0">
                <a:latin typeface="Georgia" panose="02040502050405020303" pitchFamily="18" charset="0"/>
                <a:ea typeface="Calibri" panose="020F0502020204030204" pitchFamily="34" charset="0"/>
                <a:cs typeface="Times New Roman" panose="02020603050405020304" pitchFamily="18" charset="0"/>
              </a:rPr>
              <a:t>;</a:t>
            </a:r>
          </a:p>
          <a:p>
            <a:pPr lvl="1" indent="-419100">
              <a:lnSpc>
                <a:spcPct val="150000"/>
              </a:lnSpc>
              <a:buFont typeface="Wingdings" pitchFamily="2" charset="2"/>
              <a:buChar char="ü"/>
            </a:pPr>
            <a:r>
              <a:rPr lang="fr-FR" sz="1800" kern="100" dirty="0">
                <a:latin typeface="Georgia" panose="02040502050405020303" pitchFamily="18" charset="0"/>
                <a:cs typeface="Times New Roman" panose="02020603050405020304" pitchFamily="18" charset="0"/>
              </a:rPr>
              <a:t>SIG inadapté pour générer automatiquement des états financiers fiables ; etc.</a:t>
            </a:r>
          </a:p>
          <a:p>
            <a:pPr marL="31750" lvl="1" indent="0">
              <a:lnSpc>
                <a:spcPct val="150000"/>
              </a:lnSpc>
              <a:buNone/>
            </a:pPr>
            <a:endParaRPr lang="fr-FR" sz="1800" kern="100" dirty="0">
              <a:latin typeface="Georgia" panose="02040502050405020303" pitchFamily="18" charset="0"/>
              <a:cs typeface="Times New Roman" panose="02020603050405020304" pitchFamily="18" charset="0"/>
            </a:endParaRPr>
          </a:p>
          <a:p>
            <a:pPr marL="317500" lvl="1" indent="-285750">
              <a:lnSpc>
                <a:spcPct val="150000"/>
              </a:lnSpc>
            </a:pPr>
            <a:r>
              <a:rPr lang="fr-FR" sz="1800" kern="100" dirty="0">
                <a:latin typeface="Georgia" panose="02040502050405020303" pitchFamily="18" charset="0"/>
                <a:cs typeface="Times New Roman" panose="02020603050405020304" pitchFamily="18" charset="0"/>
              </a:rPr>
              <a:t>Autres insuffisances :</a:t>
            </a:r>
          </a:p>
          <a:p>
            <a:pPr lvl="1" indent="-419100">
              <a:lnSpc>
                <a:spcPct val="150000"/>
              </a:lnSpc>
              <a:buFont typeface="Wingdings" pitchFamily="2" charset="2"/>
              <a:buChar char="ü"/>
            </a:pPr>
            <a:r>
              <a:rPr lang="fr-FR" sz="1800" kern="100" dirty="0">
                <a:latin typeface="Georgia" panose="02040502050405020303" pitchFamily="18" charset="0"/>
                <a:cs typeface="Times New Roman" panose="02020603050405020304" pitchFamily="18" charset="0"/>
              </a:rPr>
              <a:t>Le fonctionnement inadéquat des mécanismes de solidarité au sein des réseaux d’IMCEC, en particulier le fonds de sécurité dont l’objet est de contribuer au financement des IMF membres du réseau et de les aider à faire face aux difficultés conjoncturelles ;</a:t>
            </a:r>
          </a:p>
          <a:p>
            <a:pPr lvl="1" indent="-419100">
              <a:lnSpc>
                <a:spcPct val="150000"/>
              </a:lnSpc>
              <a:buFont typeface="Wingdings" pitchFamily="2" charset="2"/>
              <a:buChar char="ü"/>
            </a:pPr>
            <a:r>
              <a:rPr lang="fr-FR" sz="1800" kern="100" dirty="0">
                <a:latin typeface="Georgia" panose="02040502050405020303" pitchFamily="18" charset="0"/>
                <a:cs typeface="Times New Roman" panose="02020603050405020304" pitchFamily="18" charset="0"/>
              </a:rPr>
              <a:t>Cadre légal non aligné sur les bonnes pratiques internationales applicables au secteur de la microfinance.</a:t>
            </a:r>
          </a:p>
        </p:txBody>
      </p:sp>
      <p:cxnSp>
        <p:nvCxnSpPr>
          <p:cNvPr id="5" name="Connecteur droit 4">
            <a:extLst>
              <a:ext uri="{FF2B5EF4-FFF2-40B4-BE49-F238E27FC236}">
                <a16:creationId xmlns:a16="http://schemas.microsoft.com/office/drawing/2014/main" id="{0BBA1D7B-1ED6-6DF6-2DEC-EFC8536AEE80}"/>
              </a:ext>
            </a:extLst>
          </p:cNvPr>
          <p:cNvCxnSpPr/>
          <p:nvPr/>
        </p:nvCxnSpPr>
        <p:spPr>
          <a:xfrm>
            <a:off x="363557" y="1024566"/>
            <a:ext cx="11446525"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numéro de diapositive 3">
            <a:extLst>
              <a:ext uri="{FF2B5EF4-FFF2-40B4-BE49-F238E27FC236}">
                <a16:creationId xmlns:a16="http://schemas.microsoft.com/office/drawing/2014/main" id="{3AA4101D-512C-20D8-C7BE-53631B2E65E4}"/>
              </a:ext>
            </a:extLst>
          </p:cNvPr>
          <p:cNvSpPr>
            <a:spLocks noGrp="1"/>
          </p:cNvSpPr>
          <p:nvPr>
            <p:ph type="sldNum" sz="quarter" idx="12"/>
          </p:nvPr>
        </p:nvSpPr>
        <p:spPr/>
        <p:txBody>
          <a:bodyPr/>
          <a:lstStyle/>
          <a:p>
            <a:fld id="{A83B0E56-5429-400E-B301-A26BDFBFDE48}" type="slidenum">
              <a:rPr lang="fr-BJ" smtClean="0"/>
              <a:t>7</a:t>
            </a:fld>
            <a:endParaRPr lang="fr-BJ"/>
          </a:p>
        </p:txBody>
      </p:sp>
      <p:pic>
        <p:nvPicPr>
          <p:cNvPr id="6" name="Image 5">
            <a:extLst>
              <a:ext uri="{FF2B5EF4-FFF2-40B4-BE49-F238E27FC236}">
                <a16:creationId xmlns:a16="http://schemas.microsoft.com/office/drawing/2014/main" id="{07C7E71B-6733-DF3E-AE05-BDE362A623F4}"/>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Tree>
    <p:extLst>
      <p:ext uri="{BB962C8B-B14F-4D97-AF65-F5344CB8AC3E}">
        <p14:creationId xmlns:p14="http://schemas.microsoft.com/office/powerpoint/2010/main" val="205239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790401-923C-2C05-EA63-9642BD2A6F39}"/>
            </a:ext>
          </a:extLst>
        </p:cNvPr>
        <p:cNvGrpSpPr/>
        <p:nvPr/>
      </p:nvGrpSpPr>
      <p:grpSpPr>
        <a:xfrm>
          <a:off x="0" y="0"/>
          <a:ext cx="0" cy="0"/>
          <a:chOff x="0" y="0"/>
          <a:chExt cx="0" cy="0"/>
        </a:xfrm>
      </p:grpSpPr>
      <p:sp>
        <p:nvSpPr>
          <p:cNvPr id="6" name="Titre 1">
            <a:extLst>
              <a:ext uri="{FF2B5EF4-FFF2-40B4-BE49-F238E27FC236}">
                <a16:creationId xmlns:a16="http://schemas.microsoft.com/office/drawing/2014/main" id="{3B31A357-4CA2-E8C1-6C64-88F594E36621}"/>
              </a:ext>
            </a:extLst>
          </p:cNvPr>
          <p:cNvSpPr txBox="1">
            <a:spLocks/>
          </p:cNvSpPr>
          <p:nvPr/>
        </p:nvSpPr>
        <p:spPr>
          <a:xfrm>
            <a:off x="533042" y="69176"/>
            <a:ext cx="11269338" cy="87409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dirty="0">
                <a:latin typeface="Georgia" panose="02040502050405020303" pitchFamily="18" charset="0"/>
              </a:rPr>
              <a:t>5.</a:t>
            </a:r>
            <a:r>
              <a:rPr lang="fr-FR" sz="3600" b="1" dirty="0">
                <a:latin typeface="Georgia" panose="02040502050405020303" pitchFamily="18" charset="0"/>
              </a:rPr>
              <a:t> </a:t>
            </a:r>
            <a:r>
              <a:rPr lang="fr-FR" sz="4800" b="1" dirty="0">
                <a:latin typeface="Georgia" panose="02040502050405020303" pitchFamily="18" charset="0"/>
              </a:rPr>
              <a:t>Conclusion</a:t>
            </a:r>
            <a:endParaRPr lang="fr-BJ" sz="3600" b="1" dirty="0">
              <a:latin typeface="Georgia" panose="02040502050405020303" pitchFamily="18" charset="0"/>
            </a:endParaRPr>
          </a:p>
        </p:txBody>
      </p:sp>
      <p:cxnSp>
        <p:nvCxnSpPr>
          <p:cNvPr id="7" name="Connecteur droit 6">
            <a:extLst>
              <a:ext uri="{FF2B5EF4-FFF2-40B4-BE49-F238E27FC236}">
                <a16:creationId xmlns:a16="http://schemas.microsoft.com/office/drawing/2014/main" id="{C5852DE3-B929-2F4B-8054-94B011BBB285}"/>
              </a:ext>
            </a:extLst>
          </p:cNvPr>
          <p:cNvCxnSpPr/>
          <p:nvPr/>
        </p:nvCxnSpPr>
        <p:spPr>
          <a:xfrm>
            <a:off x="372737" y="846761"/>
            <a:ext cx="11446525"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Espace réservé du contenu 2">
            <a:extLst>
              <a:ext uri="{FF2B5EF4-FFF2-40B4-BE49-F238E27FC236}">
                <a16:creationId xmlns:a16="http://schemas.microsoft.com/office/drawing/2014/main" id="{DF2BC381-7C78-3462-A156-C9D3E63BB987}"/>
              </a:ext>
            </a:extLst>
          </p:cNvPr>
          <p:cNvSpPr txBox="1">
            <a:spLocks/>
          </p:cNvSpPr>
          <p:nvPr/>
        </p:nvSpPr>
        <p:spPr>
          <a:xfrm>
            <a:off x="707604" y="1624347"/>
            <a:ext cx="10952488" cy="42971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6700" indent="-266700" algn="just">
              <a:lnSpc>
                <a:spcPct val="150000"/>
              </a:lnSpc>
              <a:buFont typeface="Arial" panose="020B0604020202020204"/>
              <a:buChar char="•"/>
            </a:pPr>
            <a:r>
              <a:rPr lang="fr-FR" sz="2000" dirty="0">
                <a:latin typeface="Georgia" panose="02040502050405020303" pitchFamily="18" charset="0"/>
              </a:rPr>
              <a:t>Au regard de tout ceci, il est apparu nécessaire de réviser la Loi pour prendre en charge ces insuffisances, en vue de doter le Bénin d’un secteur de la microfinance à même de répondre aux enjeux et défis de résilience, d’inclusion financière et de financement des économies.</a:t>
            </a:r>
          </a:p>
          <a:p>
            <a:pPr marL="266700" indent="-266700" algn="just">
              <a:lnSpc>
                <a:spcPct val="150000"/>
              </a:lnSpc>
              <a:buFont typeface="Arial" panose="020B0604020202020204"/>
              <a:buChar char="•"/>
            </a:pPr>
            <a:endParaRPr lang="fr-FR" sz="2400" dirty="0">
              <a:latin typeface="Georgia" panose="02040502050405020303" pitchFamily="18" charset="0"/>
            </a:endParaRPr>
          </a:p>
          <a:p>
            <a:pPr marL="266700" indent="-266700" algn="just">
              <a:lnSpc>
                <a:spcPct val="150000"/>
              </a:lnSpc>
              <a:buFont typeface="Arial" panose="020B0604020202020204"/>
              <a:buChar char="•"/>
            </a:pPr>
            <a:r>
              <a:rPr lang="fr-FR" sz="2000" dirty="0">
                <a:latin typeface="Georgia" panose="02040502050405020303" pitchFamily="18" charset="0"/>
              </a:rPr>
              <a:t>Ceci offre également l’opportunité de prendre en compte les réformes menées dans le secteur financier de l’Union au cours des dernières années ainsi que les évolutions intervenues dans l’environnement du secteur de la microfinance aussi bien en terme d’opportunités que de risques.</a:t>
            </a:r>
          </a:p>
        </p:txBody>
      </p:sp>
      <p:pic>
        <p:nvPicPr>
          <p:cNvPr id="2" name="Image 1">
            <a:extLst>
              <a:ext uri="{FF2B5EF4-FFF2-40B4-BE49-F238E27FC236}">
                <a16:creationId xmlns:a16="http://schemas.microsoft.com/office/drawing/2014/main" id="{1F5614F8-627B-BC25-2C0E-57957F3A0692}"/>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
        <p:nvSpPr>
          <p:cNvPr id="3" name="Espace réservé du numéro de diapositive 2">
            <a:extLst>
              <a:ext uri="{FF2B5EF4-FFF2-40B4-BE49-F238E27FC236}">
                <a16:creationId xmlns:a16="http://schemas.microsoft.com/office/drawing/2014/main" id="{B215ADF8-5555-41D4-A979-197DD647A38B}"/>
              </a:ext>
            </a:extLst>
          </p:cNvPr>
          <p:cNvSpPr>
            <a:spLocks noGrp="1"/>
          </p:cNvSpPr>
          <p:nvPr>
            <p:ph type="sldNum" sz="quarter" idx="12"/>
          </p:nvPr>
        </p:nvSpPr>
        <p:spPr/>
        <p:txBody>
          <a:bodyPr/>
          <a:lstStyle/>
          <a:p>
            <a:fld id="{07AD5C4B-17C7-41A9-A1D0-19FD7524FF78}" type="slidenum">
              <a:rPr lang="fr-FR" smtClean="0"/>
              <a:t>8</a:t>
            </a:fld>
            <a:endParaRPr lang="fr-FR"/>
          </a:p>
        </p:txBody>
      </p:sp>
    </p:spTree>
    <p:extLst>
      <p:ext uri="{BB962C8B-B14F-4D97-AF65-F5344CB8AC3E}">
        <p14:creationId xmlns:p14="http://schemas.microsoft.com/office/powerpoint/2010/main" val="3892936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784F684-2F26-177C-E75D-BA7B6FF9EF63}"/>
              </a:ext>
            </a:extLst>
          </p:cNvPr>
          <p:cNvSpPr txBox="1"/>
          <p:nvPr/>
        </p:nvSpPr>
        <p:spPr>
          <a:xfrm>
            <a:off x="2028825" y="2424351"/>
            <a:ext cx="7884242" cy="1077218"/>
          </a:xfrm>
          <a:prstGeom prst="rect">
            <a:avLst/>
          </a:prstGeom>
          <a:noFill/>
        </p:spPr>
        <p:txBody>
          <a:bodyPr wrap="square" rtlCol="0">
            <a:spAutoFit/>
          </a:bodyPr>
          <a:lstStyle/>
          <a:p>
            <a:pPr algn="ctr"/>
            <a:r>
              <a:rPr lang="fr-FR" sz="3200" b="1" dirty="0">
                <a:latin typeface="Georgia" panose="02040502050405020303" pitchFamily="18" charset="0"/>
              </a:rPr>
              <a:t>MERCI POUR VOTRE AIMABLE ATTENTION</a:t>
            </a:r>
          </a:p>
        </p:txBody>
      </p:sp>
      <p:pic>
        <p:nvPicPr>
          <p:cNvPr id="3" name="Image 2">
            <a:extLst>
              <a:ext uri="{FF2B5EF4-FFF2-40B4-BE49-F238E27FC236}">
                <a16:creationId xmlns:a16="http://schemas.microsoft.com/office/drawing/2014/main" id="{C969C42B-FD7C-5EB1-417D-6A6388A104E7}"/>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3982084" y="3980557"/>
            <a:ext cx="4024191" cy="1293194"/>
          </a:xfrm>
          <a:prstGeom prst="rect">
            <a:avLst/>
          </a:prstGeom>
          <a:noFill/>
          <a:ln>
            <a:noFill/>
          </a:ln>
        </p:spPr>
      </p:pic>
      <p:sp>
        <p:nvSpPr>
          <p:cNvPr id="4" name="Espace réservé du numéro de diapositive 3">
            <a:extLst>
              <a:ext uri="{FF2B5EF4-FFF2-40B4-BE49-F238E27FC236}">
                <a16:creationId xmlns:a16="http://schemas.microsoft.com/office/drawing/2014/main" id="{8D0791F8-68B8-ED66-A833-C55E7CF1BEA7}"/>
              </a:ext>
            </a:extLst>
          </p:cNvPr>
          <p:cNvSpPr>
            <a:spLocks noGrp="1"/>
          </p:cNvSpPr>
          <p:nvPr>
            <p:ph type="sldNum" sz="quarter" idx="12"/>
          </p:nvPr>
        </p:nvSpPr>
        <p:spPr/>
        <p:txBody>
          <a:bodyPr/>
          <a:lstStyle/>
          <a:p>
            <a:fld id="{07AD5C4B-17C7-41A9-A1D0-19FD7524FF78}" type="slidenum">
              <a:rPr lang="fr-FR" smtClean="0"/>
              <a:t>9</a:t>
            </a:fld>
            <a:endParaRPr lang="fr-FR"/>
          </a:p>
        </p:txBody>
      </p:sp>
      <p:sp>
        <p:nvSpPr>
          <p:cNvPr id="6" name="ZoneTexte 5">
            <a:extLst>
              <a:ext uri="{FF2B5EF4-FFF2-40B4-BE49-F238E27FC236}">
                <a16:creationId xmlns:a16="http://schemas.microsoft.com/office/drawing/2014/main" id="{D850462E-9ECD-F4EF-7105-0386EF309B21}"/>
              </a:ext>
            </a:extLst>
          </p:cNvPr>
          <p:cNvSpPr txBox="1"/>
          <p:nvPr/>
        </p:nvSpPr>
        <p:spPr>
          <a:xfrm>
            <a:off x="2946179" y="5383407"/>
            <a:ext cx="6096000" cy="369332"/>
          </a:xfrm>
          <a:prstGeom prst="rect">
            <a:avLst/>
          </a:prstGeom>
          <a:noFill/>
        </p:spPr>
        <p:txBody>
          <a:bodyPr wrap="square">
            <a:spAutoFit/>
          </a:bodyPr>
          <a:lstStyle/>
          <a:p>
            <a:pPr marL="0" indent="0" algn="ctr">
              <a:lnSpc>
                <a:spcPct val="100000"/>
              </a:lnSpc>
              <a:buNone/>
            </a:pPr>
            <a:r>
              <a:rPr lang="fr-FR" sz="1800" dirty="0">
                <a:solidFill>
                  <a:schemeClr val="accent5">
                    <a:lumMod val="50000"/>
                  </a:schemeClr>
                </a:solidFill>
                <a:latin typeface="Georgia" panose="02040502050405020303" pitchFamily="18" charset="0"/>
                <a:hlinkClick r:id="rId3"/>
              </a:rPr>
              <a:t>www.anssfd.bj</a:t>
            </a:r>
            <a:r>
              <a:rPr lang="fr-FR" sz="1800" dirty="0">
                <a:solidFill>
                  <a:schemeClr val="accent5">
                    <a:lumMod val="50000"/>
                  </a:schemeClr>
                </a:solidFill>
                <a:latin typeface="Georgia" panose="02040502050405020303" pitchFamily="18" charset="0"/>
              </a:rPr>
              <a:t> </a:t>
            </a:r>
          </a:p>
        </p:txBody>
      </p:sp>
    </p:spTree>
    <p:extLst>
      <p:ext uri="{BB962C8B-B14F-4D97-AF65-F5344CB8AC3E}">
        <p14:creationId xmlns:p14="http://schemas.microsoft.com/office/powerpoint/2010/main" val="363296615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2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TM03457452[[fn=Céleste]]</Template>
  <TotalTime>10070</TotalTime>
  <Words>853</Words>
  <Application>Microsoft Macintosh PowerPoint</Application>
  <PresentationFormat>Grand écran</PresentationFormat>
  <Paragraphs>76</Paragraphs>
  <Slides>9</Slides>
  <Notes>2</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9</vt:i4>
      </vt:variant>
    </vt:vector>
  </HeadingPairs>
  <TitlesOfParts>
    <vt:vector size="17" baseType="lpstr">
      <vt:lpstr>Aptos</vt:lpstr>
      <vt:lpstr>Arial</vt:lpstr>
      <vt:lpstr>Calibri</vt:lpstr>
      <vt:lpstr>Calibri Light</vt:lpstr>
      <vt:lpstr>Georgia</vt:lpstr>
      <vt:lpstr>Wingdings</vt:lpstr>
      <vt:lpstr>Thème Office</vt:lpstr>
      <vt:lpstr>2_Thème Office</vt:lpstr>
      <vt:lpstr>Présentation PowerPoint</vt:lpstr>
      <vt:lpstr>PLAN</vt:lpstr>
      <vt:lpstr>1. Introduction</vt:lpstr>
      <vt:lpstr>2. Synthèse des acquits du secteur</vt:lpstr>
      <vt:lpstr>3. Synthèse des problèmes majeur du secteur</vt:lpstr>
      <vt:lpstr>4. Insuffisances relevées dans l’application de la loi </vt:lpstr>
      <vt:lpstr>4. Insuffisances relevées dans l’application de la loi </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Daouda Romaric SOUBEROU</cp:lastModifiedBy>
  <cp:revision>44</cp:revision>
  <cp:lastPrinted>2025-03-31T07:37:55Z</cp:lastPrinted>
  <dcterms:created xsi:type="dcterms:W3CDTF">2025-03-25T09:24:32Z</dcterms:created>
  <dcterms:modified xsi:type="dcterms:W3CDTF">2025-04-27T11:57:01Z</dcterms:modified>
</cp:coreProperties>
</file>