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notesMasterIdLst>
    <p:notesMasterId r:id="rId14"/>
  </p:notesMasterIdLst>
  <p:sldIdLst>
    <p:sldId id="387" r:id="rId3"/>
    <p:sldId id="296" r:id="rId4"/>
    <p:sldId id="297" r:id="rId5"/>
    <p:sldId id="298" r:id="rId6"/>
    <p:sldId id="299" r:id="rId7"/>
    <p:sldId id="303" r:id="rId8"/>
    <p:sldId id="304" r:id="rId9"/>
    <p:sldId id="305" r:id="rId10"/>
    <p:sldId id="307" r:id="rId11"/>
    <p:sldId id="308" r:id="rId12"/>
    <p:sldId id="270" r:id="rId1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1E8F2-2497-4391-A04A-4D62479CF6DE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F40FD-9A32-4130-A2A5-13DCE1484D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46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BE60E-EFA3-4B36-9494-CB62D2E9D4D1}" type="slidenum">
              <a:rPr lang="fr-BJ" smtClean="0"/>
              <a:t>1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32464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0CBD3-9029-EA69-DD4C-897AEC002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BDC6169-EBCF-D472-5DD1-E84B0B9CE0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23E3E44-72C5-D043-E15F-4F481C6606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A51135-BD14-B3D7-44A8-75ADFF29B0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F40FD-9A32-4130-A2A5-13DCE1484DF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484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00E7B-7A13-078B-3511-DFD6F3BA0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1297063-63F4-40E9-1464-34DB3409EA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227281D-1902-C45A-8DFE-77B93709BC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0F7EAD-3307-B03A-6EB9-30D1D4A1AD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F40FD-9A32-4130-A2A5-13DCE1484DF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353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A22F8-A88B-DE3E-029C-2182A4F60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9D00EA-D495-E5B5-C789-A2B425058C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1F0BCCD-41A4-8B51-204C-E6490349C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ED893A-7314-7AB8-E4CD-C0A9CCAC6C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F40FD-9A32-4130-A2A5-13DCE1484DF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06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28B0-0442-4C51-B5F9-5139B1BDD840}" type="datetime1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77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CC425-8EAC-4ABE-A95A-E81D45518DA9}" type="datetime1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23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044A-3BDA-4B8A-96B4-2C24DBD6BA11}" type="datetime1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679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CFD58-BB06-B141-11AF-D8E68B0BA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6138AB-0885-B274-082C-4685EF273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J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DC474A-99F2-43BA-6618-CC258E918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17456-4BF2-4E38-90EE-9E9221DF13CB}" type="datetime1">
              <a:rPr lang="fr-FR" smtClean="0"/>
              <a:t>25/04/2025</a:t>
            </a:fld>
            <a:endParaRPr lang="fr-BJ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AD847A-CE02-5341-F1E6-5CEBE7184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453B90-53D3-8893-CAD6-3AB31292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372768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80C22-5B54-7AC6-08A2-D6C31C4D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896134-0427-D170-6699-9F49C4BA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1A5671-8F8A-DF6B-3C41-D56B5CBC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4E9A-DB23-4CE6-ACCE-BADDD6DE5447}" type="datetime1">
              <a:rPr lang="fr-FR" smtClean="0"/>
              <a:t>25/04/2025</a:t>
            </a:fld>
            <a:endParaRPr lang="fr-BJ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6771D-0B20-9691-8C15-42B410EC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8C5FD-E641-C732-AE96-90D84B09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2554525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662ED3-E09C-4222-B1F8-A1E85484A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08F379-3738-9760-E8D2-B85A5279B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A78595-2201-E920-69FB-4899659D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9212-5C2A-4D41-9358-13B38EDFF2AA}" type="datetime1">
              <a:rPr lang="fr-FR" smtClean="0"/>
              <a:t>25/04/2025</a:t>
            </a:fld>
            <a:endParaRPr lang="fr-BJ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12D929-6579-B688-7735-2051713C3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396E2D-B9A1-EEAB-9E1D-21BFB56E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256900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3E7992-899F-B855-EC43-9E5BCDF1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B74EB6-B343-3514-5B6E-F5C1E112D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867893-0544-7256-C259-27C08DE44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B9C776-0D3D-4616-0AB8-122E1895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5805-73E1-4CFF-8F0F-E6B15C9B5AA5}" type="datetime1">
              <a:rPr lang="fr-FR" smtClean="0"/>
              <a:t>25/04/2025</a:t>
            </a:fld>
            <a:endParaRPr lang="fr-BJ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6FB30A-AB20-695E-0006-51F718F9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1BBF59-E5DF-E5DF-F872-321E7F4F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588390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554495-69E3-5FC6-8D64-E31438180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1ADBB0-F016-C99F-FAC3-94091351D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902FFA-A863-6E94-1A71-7AB94A04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A8BDE2-0D9A-5A22-C766-C3DBE234C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B50A24-0DB4-05CF-6F07-4805CC664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A35EA2-AE14-DD1C-A8BE-18187DFB7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7123-EA3C-4585-9E7D-97E0B97D2114}" type="datetime1">
              <a:rPr lang="fr-FR" smtClean="0"/>
              <a:t>25/04/2025</a:t>
            </a:fld>
            <a:endParaRPr lang="fr-BJ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A2EC81-AD79-E0B1-1E3B-961FADAA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0AC6499-E7A5-8B50-98D2-A58F3D48F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632131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AC4AE-F532-2D6B-CDD8-9C14B215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E9FD76-BD11-C4F9-6CD8-9205053F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D51C-64BD-4C54-9FAB-163B213BF07E}" type="datetime1">
              <a:rPr lang="fr-FR" smtClean="0"/>
              <a:t>25/04/2025</a:t>
            </a:fld>
            <a:endParaRPr lang="fr-BJ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646C45-22FB-C458-4712-555A69DAF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049769-0D2C-9CC0-A91C-2B12F527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64306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5CEE2A-76A5-40E8-B834-BE7C4FEF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ACE8-20E0-4293-9FED-18F969338F3F}" type="datetime1">
              <a:rPr lang="fr-FR" smtClean="0"/>
              <a:t>25/04/2025</a:t>
            </a:fld>
            <a:endParaRPr lang="fr-BJ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6422DA-3AEE-A20B-C9FF-EAB601B8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3F6A54-8DD9-658F-AC1D-263359B7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8222712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B4F73-ED8C-DB36-29A6-B55727A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7853E1-ADDA-0628-3A45-94871D250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6F12FA-B066-39DB-8942-C59DDA2C3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CED17E-D6F5-3F02-7495-32A9634E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2052-7EBD-401F-86D9-E4D3E38066A9}" type="datetime1">
              <a:rPr lang="fr-FR" smtClean="0"/>
              <a:t>25/04/2025</a:t>
            </a:fld>
            <a:endParaRPr lang="fr-BJ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A50B5B-DB55-491F-A289-4A8D166BC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558DD8-F349-D3A3-027F-DA6600456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207752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2B16-1F3C-4F06-9833-59FB82CE0C91}" type="datetime1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362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C2239-507F-F64B-FE1F-734601C89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03B0D0-B159-2673-F251-0262DF09C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J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966265-D7C6-2C15-FC1B-7016415B4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46431E-704D-0D60-052D-236245E85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5F04-5169-4C96-981E-CB19F810C44C}" type="datetime1">
              <a:rPr lang="fr-FR" smtClean="0"/>
              <a:t>25/04/2025</a:t>
            </a:fld>
            <a:endParaRPr lang="fr-BJ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B409D9-40CB-1636-CC26-E6711C40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FFA208-B81F-7590-4C1F-1D9EA137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87989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A7E56-87FB-AF85-9CBC-F7B72FBD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11CA43-E11C-1B9C-8B76-D8B24C146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4D582F-A6C7-0572-0DD8-5FCB43D9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2A39-FD6F-4BDB-84F0-2A0A2B99FCE3}" type="datetime1">
              <a:rPr lang="fr-FR" smtClean="0"/>
              <a:t>25/04/2025</a:t>
            </a:fld>
            <a:endParaRPr lang="fr-BJ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8EF25C-3986-041D-D9A8-B73890B4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69AF15-1CD9-ABEF-A8CF-BDB6647B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340704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C04D4EC-2307-2545-DF64-7D75575A4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185194-551E-2AC4-EB72-73F63C80A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47E2BE-DA87-D74C-62F2-CD898529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3672-5E10-44DF-B308-3DBC4304B132}" type="datetime1">
              <a:rPr lang="fr-FR" smtClean="0"/>
              <a:t>25/04/2025</a:t>
            </a:fld>
            <a:endParaRPr lang="fr-BJ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AA2811-BF31-438A-72CA-D5EEFBB0C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J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A8D436-DE73-DD17-46E4-7CBB40CB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385184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74BDF-0DA4-4C47-890D-BAC2351166E4}" type="datetime1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33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A079-BA02-4913-8F58-BA21ED7D4A85}" type="datetime1">
              <a:rPr lang="fr-FR" smtClean="0"/>
              <a:t>25/04/2025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61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66D3-4B7F-4163-9A26-E40D66F69A23}" type="datetime1">
              <a:rPr lang="fr-FR" smtClean="0"/>
              <a:t>25/04/2025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86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754-FD99-4E50-B2CB-EFE5C747B5B4}" type="datetime1">
              <a:rPr lang="fr-FR" smtClean="0"/>
              <a:t>25/04/2025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21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602-EF5A-40B0-8103-985C7B6DCCCA}" type="datetime1">
              <a:rPr lang="fr-FR" smtClean="0"/>
              <a:t>25/04/2025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74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0300-5503-417A-B5AF-0D00F56FE0C0}" type="datetime1">
              <a:rPr lang="fr-FR" smtClean="0"/>
              <a:t>25/04/2025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93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18B2-2721-4328-BA0F-6069CAD3B853}" type="datetime1">
              <a:rPr lang="fr-FR" smtClean="0"/>
              <a:t>25/04/2025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81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C14D1-A30C-4213-A773-33C2164464AD}" type="datetime1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5C4B-17C7-41A9-A1D0-19FD7524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56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50D4D2-AE95-AD44-8D08-A6F59412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J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36F1F4-8B32-9261-719F-0042A4F63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J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CC0611-F299-2615-D2DD-E9DB8DE9E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50D8D-DB76-450F-A358-CB8B0F54D44F}" type="datetime1">
              <a:rPr lang="fr-FR" smtClean="0"/>
              <a:t>25/04/2025</a:t>
            </a:fld>
            <a:endParaRPr lang="fr-BJ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DE478F-A819-D4F1-E63D-849F49934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J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1295D9-0892-F8CD-E3B7-A8713A7DD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B0E56-5429-400E-B301-A26BDFBFDE48}" type="slidenum">
              <a:rPr lang="fr-BJ" smtClean="0"/>
              <a:t>‹N°›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375881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J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ssfd.bj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ssfd.bj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D92C17F8-944C-8800-7EB1-93F09E44A123}"/>
              </a:ext>
            </a:extLst>
          </p:cNvPr>
          <p:cNvSpPr txBox="1">
            <a:spLocks/>
          </p:cNvSpPr>
          <p:nvPr/>
        </p:nvSpPr>
        <p:spPr>
          <a:xfrm>
            <a:off x="1389909" y="5438712"/>
            <a:ext cx="9361714" cy="1282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400" b="1" dirty="0">
                <a:solidFill>
                  <a:srgbClr val="784379"/>
                </a:solidFill>
                <a:latin typeface="Georgia" panose="02040502050405020303" pitchFamily="18" charset="0"/>
              </a:rPr>
              <a:t>Philippe A. R. DAHOUI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Macroéconomiste, Directeur général de l’ANSSFD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  <a:hlinkClick r:id="rId3"/>
              </a:rPr>
              <a:t>anssfd.bj</a:t>
            </a:r>
            <a:r>
              <a:rPr lang="fr-FR" sz="16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1B02999-98C0-2F51-E8DC-F43C6C53C1EC}"/>
              </a:ext>
            </a:extLst>
          </p:cNvPr>
          <p:cNvSpPr/>
          <p:nvPr/>
        </p:nvSpPr>
        <p:spPr>
          <a:xfrm>
            <a:off x="337459" y="3486149"/>
            <a:ext cx="11466614" cy="157889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000" b="1" dirty="0">
                <a:solidFill>
                  <a:schemeClr val="bg2"/>
                </a:solidFill>
                <a:latin typeface="Georgia" panose="02040502050405020303" pitchFamily="18" charset="0"/>
              </a:rPr>
              <a:t>Projet de Loi portant réglementation de la microfinance 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Grandes lignes, enjeux et implications</a:t>
            </a:r>
            <a:endParaRPr lang="fr-BJ" sz="4000" b="1" dirty="0">
              <a:solidFill>
                <a:schemeClr val="accent6">
                  <a:lumMod val="40000"/>
                  <a:lumOff val="6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61780E-3B91-F338-A850-364AB00F4A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95" y="325619"/>
            <a:ext cx="11016343" cy="99518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A0E77C-B5D8-5F3D-C528-8884D9C55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1</a:t>
            </a:fld>
            <a:endParaRPr lang="fr-BJ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A54DA22-2CF4-7FBB-7AE7-0804BE57DF01}"/>
              </a:ext>
            </a:extLst>
          </p:cNvPr>
          <p:cNvSpPr/>
          <p:nvPr/>
        </p:nvSpPr>
        <p:spPr>
          <a:xfrm>
            <a:off x="562595" y="1555809"/>
            <a:ext cx="11016343" cy="99518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Aptos" panose="020B0004020202020204" pitchFamily="34" charset="0"/>
              </a:rPr>
              <a:t>ATELIER D’IMPRÉGNATION DU CONTENU DU PROJET DE LOI PORTANT RÈGLEMENTATION DE LA MICROFINANCE AU BÉNIN</a:t>
            </a:r>
            <a:endParaRPr lang="fr-BJ" sz="2400" b="1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30767C3-9487-2CC4-2986-CAC5DC5B7989}"/>
              </a:ext>
            </a:extLst>
          </p:cNvPr>
          <p:cNvSpPr/>
          <p:nvPr/>
        </p:nvSpPr>
        <p:spPr>
          <a:xfrm>
            <a:off x="562595" y="2921735"/>
            <a:ext cx="11016343" cy="450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005493"/>
                </a:solidFill>
                <a:latin typeface="Georgia" panose="02040502050405020303" pitchFamily="18" charset="0"/>
              </a:rPr>
              <a:t>COMMUNICATION N°</a:t>
            </a:r>
            <a:r>
              <a:rPr lang="fr-FR" sz="3600" b="1" dirty="0">
                <a:solidFill>
                  <a:srgbClr val="005493"/>
                </a:solidFill>
                <a:latin typeface="Georgia" panose="02040502050405020303" pitchFamily="18" charset="0"/>
              </a:rPr>
              <a:t>3</a:t>
            </a:r>
            <a:r>
              <a:rPr lang="fr-FR" sz="2800" b="1" dirty="0">
                <a:solidFill>
                  <a:srgbClr val="005493"/>
                </a:solidFill>
                <a:latin typeface="Georgia" panose="02040502050405020303" pitchFamily="18" charset="0"/>
              </a:rPr>
              <a:t> :</a:t>
            </a:r>
            <a:endParaRPr lang="fr-BJ" sz="2800" b="1" dirty="0">
              <a:solidFill>
                <a:srgbClr val="005493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1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90401-923C-2C05-EA63-9642BD2A6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3B31A357-4CA2-E8C1-6C64-88F594E36621}"/>
              </a:ext>
            </a:extLst>
          </p:cNvPr>
          <p:cNvSpPr txBox="1">
            <a:spLocks/>
          </p:cNvSpPr>
          <p:nvPr/>
        </p:nvSpPr>
        <p:spPr>
          <a:xfrm>
            <a:off x="533042" y="69176"/>
            <a:ext cx="11269338" cy="874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latin typeface="Georgia" panose="02040502050405020303" pitchFamily="18" charset="0"/>
              </a:rPr>
              <a:t>5.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sz="4800" b="1" dirty="0">
                <a:latin typeface="Georgia" panose="02040502050405020303" pitchFamily="18" charset="0"/>
              </a:rPr>
              <a:t>Conclusion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5852DE3-B929-2F4B-8054-94B011BBB285}"/>
              </a:ext>
            </a:extLst>
          </p:cNvPr>
          <p:cNvCxnSpPr/>
          <p:nvPr/>
        </p:nvCxnSpPr>
        <p:spPr>
          <a:xfrm>
            <a:off x="372737" y="84676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DF2BC381-7C78-3462-A156-C9D3E63BB987}"/>
              </a:ext>
            </a:extLst>
          </p:cNvPr>
          <p:cNvSpPr txBox="1">
            <a:spLocks/>
          </p:cNvSpPr>
          <p:nvPr/>
        </p:nvSpPr>
        <p:spPr>
          <a:xfrm>
            <a:off x="696587" y="1068066"/>
            <a:ext cx="10952488" cy="5422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just"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dirty="0">
                <a:latin typeface="Georgia" panose="02040502050405020303" pitchFamily="18" charset="0"/>
              </a:rPr>
              <a:t>La nouvelle loi uniforme représente un pas décisif vers un secteur plus robuste et inclusif. </a:t>
            </a:r>
            <a:endParaRPr lang="fr-FR" sz="1000" dirty="0">
              <a:latin typeface="Georgia" panose="02040502050405020303" pitchFamily="18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latin typeface="Georgia" panose="02040502050405020303" pitchFamily="18" charset="0"/>
              </a:rPr>
              <a:t>Sa mise en application sera effective dans les semaines à venir et chaque Institution dispose de douze (</a:t>
            </a:r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12 mois)</a:t>
            </a:r>
            <a:r>
              <a:rPr lang="fr-FR" sz="2000" dirty="0">
                <a:latin typeface="Georgia" panose="02040502050405020303" pitchFamily="18" charset="0"/>
              </a:rPr>
              <a:t>, à compter de la date de promulgation, pour se conformer. </a:t>
            </a:r>
          </a:p>
          <a:p>
            <a:pPr marL="266700" indent="-266700" algn="just">
              <a:lnSpc>
                <a:spcPct val="150000"/>
              </a:lnSpc>
              <a:buFont typeface="Arial" panose="020B0604020202020204"/>
              <a:buChar char="•"/>
            </a:pPr>
            <a:endParaRPr lang="fr-FR" sz="1200" dirty="0">
              <a:latin typeface="Georgia" panose="02040502050405020303" pitchFamily="18" charset="0"/>
            </a:endParaRPr>
          </a:p>
          <a:p>
            <a:pPr marL="266700" indent="-266700" algn="just"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dirty="0">
                <a:latin typeface="Georgia" panose="02040502050405020303" pitchFamily="18" charset="0"/>
              </a:rPr>
              <a:t>Pour un meilleur accompagnement, l’ANSSFD avec l’appui technique de la Coopération Luxembourgeoise au Bénin et de ADA, a réalisé une étude de référence sur l’état de préparation du secteur.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latin typeface="Georgia" panose="02040502050405020303" pitchFamily="18" charset="0"/>
              </a:rPr>
              <a:t>Les résultats et les actions envisagées seront présentées dans la Communication 3.</a:t>
            </a:r>
          </a:p>
          <a:p>
            <a:pPr marL="266700" indent="-266700" algn="just"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dirty="0">
                <a:latin typeface="Georgia" panose="02040502050405020303" pitchFamily="18" charset="0"/>
              </a:rPr>
              <a:t>D’autres études sont également en cours de réalisation, dont celles relatives aux guides pratiques et méthodologiques de mise en conformité et la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cartographie des risques du secteurs au regard de cette nouvelle loi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F5614F8-627B-BC25-2C0E-57957F3A0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215ADF8-5555-41D4-A979-197DD647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93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784F684-2F26-177C-E75D-BA7B6FF9EF63}"/>
              </a:ext>
            </a:extLst>
          </p:cNvPr>
          <p:cNvSpPr txBox="1"/>
          <p:nvPr/>
        </p:nvSpPr>
        <p:spPr>
          <a:xfrm>
            <a:off x="2028825" y="2424351"/>
            <a:ext cx="78842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Georgia" panose="02040502050405020303" pitchFamily="18" charset="0"/>
              </a:rPr>
              <a:t>MERCI POUR VOTRE AIMABLE ATTENTION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969C42B-FD7C-5EB1-417D-6A6388A10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3982084" y="3980557"/>
            <a:ext cx="4024191" cy="12931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0791F8-68B8-ED66-A833-C55E7CF1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11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850462E-9ECD-F4EF-7105-0386EF309B21}"/>
              </a:ext>
            </a:extLst>
          </p:cNvPr>
          <p:cNvSpPr txBox="1"/>
          <p:nvPr/>
        </p:nvSpPr>
        <p:spPr>
          <a:xfrm>
            <a:off x="2946179" y="538340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  <a:hlinkClick r:id="rId3"/>
              </a:rPr>
              <a:t>anssfd.bj</a:t>
            </a: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296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A69F54-6B4E-0483-B7B8-851446821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45" y="232923"/>
            <a:ext cx="10515600" cy="1325563"/>
          </a:xfrm>
        </p:spPr>
        <p:txBody>
          <a:bodyPr/>
          <a:lstStyle/>
          <a:p>
            <a:r>
              <a:rPr lang="fr-BJ" b="1" dirty="0">
                <a:latin typeface="Georgia" panose="02040502050405020303" pitchFamily="18" charset="0"/>
              </a:rPr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A028CB-998F-FA1D-7C10-BC5EBC709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614" y="1400175"/>
            <a:ext cx="10892468" cy="53213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BJ" sz="3500" dirty="0">
                <a:latin typeface="Georgia" panose="02040502050405020303" pitchFamily="18" charset="0"/>
              </a:rPr>
              <a:t>Introduction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fr-BJ" sz="500" dirty="0">
              <a:latin typeface="Georgia" panose="02040502050405020303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500" dirty="0">
                <a:latin typeface="Georgia" panose="02040502050405020303" pitchFamily="18" charset="0"/>
              </a:rPr>
              <a:t>Grandes lignes de  la nouvelle loi uniforme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fr-FR" sz="500" dirty="0">
              <a:latin typeface="Georgia" panose="02040502050405020303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500" dirty="0">
                <a:latin typeface="Georgia" panose="02040502050405020303" pitchFamily="18" charset="0"/>
              </a:rPr>
              <a:t>Principales innovations</a:t>
            </a:r>
            <a:endParaRPr lang="fr-BJ" sz="3500" dirty="0">
              <a:latin typeface="Georgia" panose="02040502050405020303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fr-BJ" sz="500" dirty="0">
              <a:latin typeface="Georgia" panose="02040502050405020303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500" dirty="0">
                <a:latin typeface="Georgia" panose="02040502050405020303" pitchFamily="18" charset="0"/>
              </a:rPr>
              <a:t>Enjeux et implications </a:t>
            </a:r>
            <a:endParaRPr lang="fr-BJ" sz="3500" dirty="0">
              <a:latin typeface="Georgia" panose="02040502050405020303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fr-BJ" sz="500" dirty="0">
              <a:latin typeface="Georgia" panose="02040502050405020303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BJ" sz="3300" dirty="0">
                <a:latin typeface="Georgia" panose="02040502050405020303" pitchFamily="18" charset="0"/>
              </a:rPr>
              <a:t>Conclusion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28DBF284-E6E4-2DFD-D421-6F82DCCD53F5}"/>
              </a:ext>
            </a:extLst>
          </p:cNvPr>
          <p:cNvCxnSpPr/>
          <p:nvPr/>
        </p:nvCxnSpPr>
        <p:spPr>
          <a:xfrm>
            <a:off x="363557" y="133304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8F9FDA70-B3A0-C582-7404-27B9044FE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3F5967-A59B-7277-CBFA-6135BAA5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2</a:t>
            </a:fld>
            <a:endParaRPr lang="fr-BJ"/>
          </a:p>
        </p:txBody>
      </p:sp>
    </p:spTree>
    <p:extLst>
      <p:ext uri="{BB962C8B-B14F-4D97-AF65-F5344CB8AC3E}">
        <p14:creationId xmlns:p14="http://schemas.microsoft.com/office/powerpoint/2010/main" val="110269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66DD4-9786-092C-9BCC-33ED5462B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14FBB9-DB44-FB02-3064-77B48B666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45" y="232923"/>
            <a:ext cx="10515600" cy="1325563"/>
          </a:xfrm>
        </p:spPr>
        <p:txBody>
          <a:bodyPr/>
          <a:lstStyle/>
          <a:p>
            <a:r>
              <a:rPr lang="fr-FR" sz="6000" b="1" dirty="0">
                <a:latin typeface="Georgia" panose="02040502050405020303" pitchFamily="18" charset="0"/>
              </a:rPr>
              <a:t>1.</a:t>
            </a:r>
            <a:r>
              <a:rPr lang="fr-FR" b="1" dirty="0">
                <a:latin typeface="Georgia" panose="02040502050405020303" pitchFamily="18" charset="0"/>
              </a:rPr>
              <a:t> </a:t>
            </a:r>
            <a:r>
              <a:rPr lang="fr-BJ" b="1" dirty="0">
                <a:latin typeface="Georgia" panose="02040502050405020303" pitchFamily="18" charset="0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4C499-EE37-1B3E-F0DD-57123C720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60" y="1456886"/>
            <a:ext cx="11210122" cy="495247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Georgia" panose="02040502050405020303" pitchFamily="18" charset="0"/>
              </a:rPr>
              <a:t>Le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21 décembre 2023</a:t>
            </a:r>
            <a:r>
              <a:rPr lang="fr-FR" sz="2400" dirty="0">
                <a:latin typeface="Georgia" panose="02040502050405020303" pitchFamily="18" charset="0"/>
              </a:rPr>
              <a:t>,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fr-FR" sz="2400" dirty="0">
                <a:latin typeface="Georgia" panose="02040502050405020303" pitchFamily="18" charset="0"/>
              </a:rPr>
              <a:t>le Conseil des Ministres de l’UMOA a adopté par décision </a:t>
            </a:r>
            <a:r>
              <a:rPr lang="fr-FR" sz="1400" b="1" dirty="0">
                <a:latin typeface="Georgia" panose="02040502050405020303" pitchFamily="18" charset="0"/>
              </a:rPr>
              <a:t>n°019/CM/UMOA</a:t>
            </a:r>
            <a:r>
              <a:rPr lang="fr-FR" sz="2400" dirty="0">
                <a:latin typeface="Georgia" panose="02040502050405020303" pitchFamily="18" charset="0"/>
              </a:rPr>
              <a:t>, un </a:t>
            </a:r>
            <a:r>
              <a:rPr lang="fr-FR" sz="2400" u="sng" dirty="0">
                <a:latin typeface="Georgia" panose="02040502050405020303" pitchFamily="18" charset="0"/>
              </a:rPr>
              <a:t>projet de loi uniforme portant réglementation de la microfinance dans l’UMOA</a:t>
            </a:r>
            <a:r>
              <a:rPr lang="fr-FR" sz="24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fr-FR" sz="2400" kern="1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600" dirty="0">
                <a:latin typeface="Georgia" panose="02040502050405020303" pitchFamily="18" charset="0"/>
              </a:rPr>
              <a:t>Chaque pays membres a un délai de six (06) mois pour insérer ce projet de loi uniforme dans son ordre juridique. </a:t>
            </a:r>
          </a:p>
          <a:p>
            <a:pPr lvl="1">
              <a:lnSpc>
                <a:spcPct val="150000"/>
              </a:lnSpc>
            </a:pPr>
            <a:r>
              <a:rPr lang="fr-FR" sz="18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À l’instar du Sénégal, le Burkina Faso et le Niger, le processus est en cours au Bénin, et est au niveau de l’Assemblée nationale pour examen et vote</a:t>
            </a:r>
            <a:r>
              <a:rPr lang="fr-FR" sz="18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fr-FR" sz="24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6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Quelles sont les grandes lignes de la loi ? </a:t>
            </a:r>
          </a:p>
          <a:p>
            <a:pPr>
              <a:lnSpc>
                <a:spcPct val="150000"/>
              </a:lnSpc>
            </a:pPr>
            <a:r>
              <a:rPr lang="fr-FR" sz="26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Quels sont les enjeux et implications pour les SFD ?</a:t>
            </a:r>
            <a:r>
              <a:rPr lang="fr-FR" sz="2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fr-FR" sz="2600" dirty="0">
              <a:latin typeface="Georgia" panose="02040502050405020303" pitchFamily="18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6FE53E7-1277-E1FE-4103-84C9EA4154F8}"/>
              </a:ext>
            </a:extLst>
          </p:cNvPr>
          <p:cNvCxnSpPr/>
          <p:nvPr/>
        </p:nvCxnSpPr>
        <p:spPr>
          <a:xfrm>
            <a:off x="363557" y="133304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AD2A9C-509F-DA3E-1D49-B2A4EDD5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3</a:t>
            </a:fld>
            <a:endParaRPr lang="fr-BJ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89D4A1B-9EB9-F89F-17F4-D09176DC7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227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05526-96C5-9D89-F23A-82498770A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9E99C3-2D6A-03DA-9CEC-CF738BC9A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44" y="232923"/>
            <a:ext cx="11269338" cy="1325563"/>
          </a:xfrm>
        </p:spPr>
        <p:txBody>
          <a:bodyPr>
            <a:normAutofit/>
          </a:bodyPr>
          <a:lstStyle/>
          <a:p>
            <a:r>
              <a:rPr lang="fr-FR" sz="4800" b="1" dirty="0">
                <a:latin typeface="Georgia" panose="02040502050405020303" pitchFamily="18" charset="0"/>
              </a:rPr>
              <a:t>2.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sz="4000" b="1" dirty="0">
                <a:latin typeface="Georgia" panose="02040502050405020303" pitchFamily="18" charset="0"/>
              </a:rPr>
              <a:t>Les grandes lignes de la nouvelle loi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07486A-BCDB-B5DB-10E8-F561BE8E3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105" y="1413175"/>
            <a:ext cx="10779145" cy="84425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Georgia" panose="02040502050405020303" pitchFamily="18" charset="0"/>
              </a:rPr>
              <a:t>La nouvelle loi est structurée en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10 TITRES</a:t>
            </a:r>
            <a:r>
              <a:rPr lang="fr-FR" sz="2400" dirty="0">
                <a:latin typeface="Georgia" panose="02040502050405020303" pitchFamily="18" charset="0"/>
              </a:rPr>
              <a:t>,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26 CHAPITRES </a:t>
            </a:r>
            <a:r>
              <a:rPr lang="fr-FR" sz="2400" dirty="0">
                <a:latin typeface="Georgia" panose="02040502050405020303" pitchFamily="18" charset="0"/>
              </a:rPr>
              <a:t>et 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173 ARTICLES</a:t>
            </a:r>
            <a:r>
              <a:rPr lang="fr-FR" sz="24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4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B51A28E-9F2C-1498-720F-22CBE97BCCBF}"/>
              </a:ext>
            </a:extLst>
          </p:cNvPr>
          <p:cNvCxnSpPr/>
          <p:nvPr/>
        </p:nvCxnSpPr>
        <p:spPr>
          <a:xfrm>
            <a:off x="363557" y="133304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FF6C2F-838B-789F-0854-480A54F3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4</a:t>
            </a:fld>
            <a:endParaRPr lang="fr-BJ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69BA1DA-7203-2AC1-7EC0-F92CA074D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A6B891FF-10CE-1AC3-3993-769EF2422F42}"/>
              </a:ext>
            </a:extLst>
          </p:cNvPr>
          <p:cNvCxnSpPr>
            <a:cxnSpLocks/>
          </p:cNvCxnSpPr>
          <p:nvPr/>
        </p:nvCxnSpPr>
        <p:spPr>
          <a:xfrm>
            <a:off x="691337" y="1764042"/>
            <a:ext cx="407193" cy="0"/>
          </a:xfrm>
          <a:prstGeom prst="straightConnector1">
            <a:avLst/>
          </a:prstGeom>
          <a:ln w="5715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CFAC3CD2-23A1-8C4F-8B30-CAC2FED3E1D2}"/>
              </a:ext>
            </a:extLst>
          </p:cNvPr>
          <p:cNvSpPr txBox="1">
            <a:spLocks/>
          </p:cNvSpPr>
          <p:nvPr/>
        </p:nvSpPr>
        <p:spPr>
          <a:xfrm>
            <a:off x="838200" y="2113580"/>
            <a:ext cx="10894420" cy="4600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18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1 : DISPOSITIONS GENERALES </a:t>
            </a:r>
            <a:r>
              <a:rPr lang="fr-FR" sz="15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chapitres, articles 1</a:t>
            </a:r>
            <a:r>
              <a:rPr lang="fr-FR" sz="1500" kern="100" baseline="30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5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à 13)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Objet, champ d’application, définitions, opérations autorisées et interdites. 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18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2 : AGREMENT, ORGANISATION ET CONDITIONS D’EXERCICE </a:t>
            </a:r>
            <a:r>
              <a:rPr lang="fr-FR" sz="15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chapitres, articles 14 à 34)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Modalités d’octroi de l’agrément, organisation de la profession et les conditions d’exercices de l’activité de microfinance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18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3 :  GOUVERNANCE ET CONTRÔLE INTERNE </a:t>
            </a:r>
            <a:r>
              <a:rPr lang="fr-FR" sz="15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chapitres, articles 35 à 53)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Fonctions d’administrateur ou de dirigeant et les principes fondamentaux du dispositif de contrôle interne.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18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4 : </a:t>
            </a:r>
            <a:r>
              <a:rPr lang="fr-FR" sz="1800" b="1" dirty="0">
                <a:latin typeface="Georgia" panose="02040502050405020303" pitchFamily="18" charset="0"/>
              </a:rPr>
              <a:t>FINANCE ISLAMIQUE </a:t>
            </a:r>
            <a:r>
              <a:rPr lang="fr-FR" sz="15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chapitres, articles 54 à 59)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Modalités d’exercice et les instances de conformité qui encadrent l’activité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18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5 : </a:t>
            </a:r>
            <a:r>
              <a:rPr lang="fr-FR" sz="1800" b="1" dirty="0">
                <a:latin typeface="Georgia" panose="02040502050405020303" pitchFamily="18" charset="0"/>
              </a:rPr>
              <a:t>DISPOSITIONS COMPTABLES ET PRUDENTIELLES </a:t>
            </a:r>
            <a:r>
              <a:rPr lang="fr-FR" sz="15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chapitres, articles 60 à 69)</a:t>
            </a:r>
          </a:p>
        </p:txBody>
      </p:sp>
    </p:spTree>
    <p:extLst>
      <p:ext uri="{BB962C8B-B14F-4D97-AF65-F5344CB8AC3E}">
        <p14:creationId xmlns:p14="http://schemas.microsoft.com/office/powerpoint/2010/main" val="388570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FAA2F-A448-29D0-E885-DABBBF672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89B0C-E58C-CFF2-C282-5234CC7E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44" y="232923"/>
            <a:ext cx="11269338" cy="1325563"/>
          </a:xfrm>
        </p:spPr>
        <p:txBody>
          <a:bodyPr>
            <a:normAutofit/>
          </a:bodyPr>
          <a:lstStyle/>
          <a:p>
            <a:r>
              <a:rPr lang="fr-FR" sz="4800" b="1" dirty="0">
                <a:latin typeface="Georgia" panose="02040502050405020303" pitchFamily="18" charset="0"/>
              </a:rPr>
              <a:t>2.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sz="4000" b="1" dirty="0">
                <a:latin typeface="Georgia" panose="02040502050405020303" pitchFamily="18" charset="0"/>
              </a:rPr>
              <a:t>Les grandes lignes de la nouvelle loi</a:t>
            </a:r>
            <a:r>
              <a:rPr lang="fr-FR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(suite)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48D0474-5AFE-F088-330C-6143610671E9}"/>
              </a:ext>
            </a:extLst>
          </p:cNvPr>
          <p:cNvCxnSpPr/>
          <p:nvPr/>
        </p:nvCxnSpPr>
        <p:spPr>
          <a:xfrm>
            <a:off x="363557" y="133304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5029F2F-85AC-A561-DCDA-207AE110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5</a:t>
            </a:fld>
            <a:endParaRPr lang="fr-BJ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895E421-2328-7EBF-F68D-098BCA016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F238173-3098-972B-6606-0CB932A79B16}"/>
              </a:ext>
            </a:extLst>
          </p:cNvPr>
          <p:cNvSpPr txBox="1">
            <a:spLocks/>
          </p:cNvSpPr>
          <p:nvPr/>
        </p:nvSpPr>
        <p:spPr>
          <a:xfrm>
            <a:off x="785840" y="1607080"/>
            <a:ext cx="10779145" cy="49431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6 : </a:t>
            </a:r>
            <a:r>
              <a:rPr lang="fr-FR" sz="2400" b="1" dirty="0">
                <a:latin typeface="Georgia" panose="02040502050405020303" pitchFamily="18" charset="0"/>
              </a:rPr>
              <a:t>SUPERVISION ET CONTRÔLE DES INSTITUTIONS DE MICROFINANCE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chapitres, articles 70 à 89)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Dispositions encadrant la supervision des IMF et le contrôle effectué par les commissaires aux comptes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7 : </a:t>
            </a:r>
            <a:r>
              <a:rPr lang="fr-FR" sz="2400" b="1" dirty="0">
                <a:latin typeface="Georgia" panose="02040502050405020303" pitchFamily="18" charset="0"/>
              </a:rPr>
              <a:t>PROTECTION DES COOPÉRATEURS OU CLIENTS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chapitres, articles 90 à 102)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Dispositif de réclamation et de médiation, ainsi que le mécanisme de garantie des dépôts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8 : </a:t>
            </a:r>
            <a:r>
              <a:rPr lang="fr-FR" sz="2400" b="1" dirty="0">
                <a:latin typeface="Georgia" panose="02040502050405020303" pitchFamily="18" charset="0"/>
              </a:rPr>
              <a:t>TRAITEMENT DES INSTITUTIONS DE MICROFINANCE EN DIFFICULTÉS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chapitres, articles 103 à 147)</a:t>
            </a:r>
          </a:p>
          <a:p>
            <a:pPr lvl="1"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 de mise en œuvre de l’intervention précoce, de la résolution et de la liquidation des IMF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9 : </a:t>
            </a:r>
            <a:r>
              <a:rPr lang="fr-FR" sz="2400" b="1" dirty="0">
                <a:latin typeface="Georgia" panose="02040502050405020303" pitchFamily="18" charset="0"/>
              </a:rPr>
              <a:t>SANCTIONS DISCIPLINAIRES ET PÉCUNIAIRES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chapitres, articles 148 à 161)</a:t>
            </a:r>
          </a:p>
          <a:p>
            <a:pPr lvl="1"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Typologies de sanctions (sanctions disciplinaires, pécuniaires, pénales et autres)</a:t>
            </a: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TITRE 10 : </a:t>
            </a:r>
            <a:r>
              <a:rPr lang="fr-FR" sz="2400" b="1" dirty="0">
                <a:latin typeface="Georgia" panose="02040502050405020303" pitchFamily="18" charset="0"/>
              </a:rPr>
              <a:t>DISPOSITIONS DIVERSES, TRANSITOIRE ET FINALES </a:t>
            </a:r>
            <a:r>
              <a:rPr lang="fr-FR" sz="2000" dirty="0">
                <a:latin typeface="Georgia" panose="02040502050405020303" pitchFamily="18" charset="0"/>
              </a:rPr>
              <a:t>(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chapitres, de articles 162 à 173)</a:t>
            </a:r>
          </a:p>
        </p:txBody>
      </p:sp>
    </p:spTree>
    <p:extLst>
      <p:ext uri="{BB962C8B-B14F-4D97-AF65-F5344CB8AC3E}">
        <p14:creationId xmlns:p14="http://schemas.microsoft.com/office/powerpoint/2010/main" val="281381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544CF-B130-4959-9D04-3AF98F9A2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F1B684-85A1-85CD-022D-E20AA1BE8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6</a:t>
            </a:fld>
            <a:endParaRPr lang="fr-BJ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A17B55F-2745-4B00-E0EC-CA94C5792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7536C627-D82B-D59F-F522-4BD3E2F25A4F}"/>
              </a:ext>
            </a:extLst>
          </p:cNvPr>
          <p:cNvSpPr txBox="1">
            <a:spLocks/>
          </p:cNvSpPr>
          <p:nvPr/>
        </p:nvSpPr>
        <p:spPr>
          <a:xfrm>
            <a:off x="785840" y="1406996"/>
            <a:ext cx="10779145" cy="52319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lnSpc>
                <a:spcPct val="150000"/>
              </a:lnSpc>
              <a:buNone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Innovations générales</a:t>
            </a:r>
            <a:endParaRPr lang="fr-FR" sz="20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Réorganisation des textes régissant les institutions du secteur avec une nouvelle structuration qui améliore sa lisibilité ;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textes régissent l’activité et non les acteurs (</a:t>
            </a:r>
            <a:r>
              <a:rPr lang="fr-FR" sz="20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règlementation de la microfinance et non des SFD</a:t>
            </a: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;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Dès l’adoption, il s’agira dorénavant de IMF et non SFD ;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Deux (02) formes juridiques admissibles : </a:t>
            </a:r>
            <a:r>
              <a:rPr lang="fr-FR" sz="20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Société anonyme à capital fixe et Société coopérative à capital variable (</a:t>
            </a:r>
            <a:r>
              <a:rPr lang="fr-FR" sz="2000" kern="1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désormais le CA est requis</a:t>
            </a:r>
            <a:r>
              <a:rPr lang="fr-FR" sz="20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Existence de dispositions dérogatoires au droit commun en matière de GOUVERNANCE en vue de régir l’organisation et le fonctionnement des IMF.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000" kern="100" dirty="0">
              <a:solidFill>
                <a:srgbClr val="7030A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50000"/>
              </a:lnSpc>
              <a:buNone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Innovations spécifiques</a:t>
            </a:r>
            <a:endParaRPr lang="fr-FR" sz="20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Elargissement des activités autorisées (en plus des dépôts, crédits et engagement par signature, les opérations autorisées à titre principal porte également sur la </a:t>
            </a:r>
            <a:r>
              <a:rPr lang="fr-FR" sz="2000" b="1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FINANCE ISLAMIQUE</a:t>
            </a: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fr-FR" sz="16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2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14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plus, les opérations autorisées sont élargies aux </a:t>
            </a:r>
            <a:r>
              <a:rPr lang="fr-FR" sz="14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opérations accessoires, connexes et soumises à une limitation prudentielle</a:t>
            </a:r>
            <a:r>
              <a:rPr lang="fr-FR" sz="14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200" kern="1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53D39B95-2C0D-254A-D48B-DF0BA2F6B46F}"/>
              </a:ext>
            </a:extLst>
          </p:cNvPr>
          <p:cNvSpPr txBox="1">
            <a:spLocks/>
          </p:cNvSpPr>
          <p:nvPr/>
        </p:nvSpPr>
        <p:spPr>
          <a:xfrm>
            <a:off x="540744" y="384006"/>
            <a:ext cx="11269338" cy="874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latin typeface="Georgia" panose="02040502050405020303" pitchFamily="18" charset="0"/>
              </a:rPr>
              <a:t>3.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b="1" dirty="0">
                <a:latin typeface="Georgia" panose="02040502050405020303" pitchFamily="18" charset="0"/>
              </a:rPr>
              <a:t>Principales innovations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786A763-6CC5-3377-CB1B-20EB64D7EA74}"/>
              </a:ext>
            </a:extLst>
          </p:cNvPr>
          <p:cNvCxnSpPr/>
          <p:nvPr/>
        </p:nvCxnSpPr>
        <p:spPr>
          <a:xfrm>
            <a:off x="363557" y="125684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36DB6084-C57A-F9C4-441F-2D5C80B0E33E}"/>
              </a:ext>
            </a:extLst>
          </p:cNvPr>
          <p:cNvCxnSpPr>
            <a:cxnSpLocks/>
          </p:cNvCxnSpPr>
          <p:nvPr/>
        </p:nvCxnSpPr>
        <p:spPr>
          <a:xfrm>
            <a:off x="257175" y="1668792"/>
            <a:ext cx="528665" cy="0"/>
          </a:xfrm>
          <a:prstGeom prst="straightConnector1">
            <a:avLst/>
          </a:prstGeom>
          <a:ln w="7620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6BADA2E5-67E6-E9C7-3547-ABAD0E155CAF}"/>
              </a:ext>
            </a:extLst>
          </p:cNvPr>
          <p:cNvCxnSpPr>
            <a:cxnSpLocks/>
          </p:cNvCxnSpPr>
          <p:nvPr/>
        </p:nvCxnSpPr>
        <p:spPr>
          <a:xfrm>
            <a:off x="230207" y="5269242"/>
            <a:ext cx="528665" cy="0"/>
          </a:xfrm>
          <a:prstGeom prst="straightConnector1">
            <a:avLst/>
          </a:prstGeom>
          <a:ln w="7620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87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52EDCA-918C-D4F4-D1A0-A255B4A4D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CD5D1F-B384-E65E-925B-5BB1F3D52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0E56-5429-400E-B301-A26BDFBFDE48}" type="slidenum">
              <a:rPr lang="fr-BJ" smtClean="0"/>
              <a:t>7</a:t>
            </a:fld>
            <a:endParaRPr lang="fr-BJ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7FA9E3B-1EA1-4BBC-3A65-EC70C560B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345217DE-6223-39C3-F019-6FE79EC4EBC3}"/>
              </a:ext>
            </a:extLst>
          </p:cNvPr>
          <p:cNvSpPr txBox="1">
            <a:spLocks/>
          </p:cNvSpPr>
          <p:nvPr/>
        </p:nvSpPr>
        <p:spPr>
          <a:xfrm>
            <a:off x="785840" y="1530821"/>
            <a:ext cx="10779145" cy="49431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lnSpc>
                <a:spcPct val="150000"/>
              </a:lnSpc>
              <a:buNone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Innovations spécifiques </a:t>
            </a:r>
            <a:r>
              <a:rPr lang="fr-FR" sz="18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(suite)</a:t>
            </a:r>
            <a:endParaRPr lang="fr-FR" sz="20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Instauration d’un capital social minimum </a:t>
            </a:r>
            <a:r>
              <a:rPr lang="fr-FR" sz="16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 garantir aux IMF des capitaux suffisant pour se doter d’un SIG adéquat, … ;</a:t>
            </a:r>
            <a:endParaRPr lang="fr-FR" sz="2000" kern="1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 du principe de proportionnalité ;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Renforcement de la gouvernance des IMF (</a:t>
            </a:r>
            <a:r>
              <a:rPr lang="fr-FR" sz="17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travers l’exigence de compétences particulières pour les membres des organes de gouvernance et l’interdiction de cumul de certaines fonctions, …</a:t>
            </a: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Consolidation des exigences comptables et prudentielles (</a:t>
            </a:r>
            <a:r>
              <a:rPr lang="fr-FR" sz="18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l’obligation de publication des états financiers est élargie à toutes les IMF, </a:t>
            </a:r>
            <a:r>
              <a:rPr lang="fr-FR" sz="1800" kern="1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 distinction de taille</a:t>
            </a: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Protections des coopérateurs ou clients ;</a:t>
            </a:r>
          </a:p>
          <a:p>
            <a:pPr lvl="1" indent="-4191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kern="100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Etc.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3C6CDC16-72ED-7EA6-213E-1D13434B0BAC}"/>
              </a:ext>
            </a:extLst>
          </p:cNvPr>
          <p:cNvSpPr txBox="1">
            <a:spLocks/>
          </p:cNvSpPr>
          <p:nvPr/>
        </p:nvSpPr>
        <p:spPr>
          <a:xfrm>
            <a:off x="540744" y="384006"/>
            <a:ext cx="11269338" cy="874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latin typeface="Georgia" panose="02040502050405020303" pitchFamily="18" charset="0"/>
              </a:rPr>
              <a:t>3.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b="1" dirty="0">
                <a:latin typeface="Georgia" panose="02040502050405020303" pitchFamily="18" charset="0"/>
              </a:rPr>
              <a:t>Principales innovations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(suite)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2F1DE56-6B2C-D0FE-A826-7021BAA568DB}"/>
              </a:ext>
            </a:extLst>
          </p:cNvPr>
          <p:cNvCxnSpPr/>
          <p:nvPr/>
        </p:nvCxnSpPr>
        <p:spPr>
          <a:xfrm>
            <a:off x="363557" y="125684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8BA95B1A-94CB-9E6C-AD30-2FD8D6D59402}"/>
              </a:ext>
            </a:extLst>
          </p:cNvPr>
          <p:cNvCxnSpPr>
            <a:cxnSpLocks/>
          </p:cNvCxnSpPr>
          <p:nvPr/>
        </p:nvCxnSpPr>
        <p:spPr>
          <a:xfrm>
            <a:off x="257175" y="1887867"/>
            <a:ext cx="528665" cy="0"/>
          </a:xfrm>
          <a:prstGeom prst="straightConnector1">
            <a:avLst/>
          </a:prstGeom>
          <a:ln w="7620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82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1E5F6-EE34-DF7F-A0B6-41220B3D2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>
            <a:extLst>
              <a:ext uri="{FF2B5EF4-FFF2-40B4-BE49-F238E27FC236}">
                <a16:creationId xmlns:a16="http://schemas.microsoft.com/office/drawing/2014/main" id="{C0CF63F1-F3C9-88C4-484D-A8AAF8A9C453}"/>
              </a:ext>
            </a:extLst>
          </p:cNvPr>
          <p:cNvSpPr txBox="1"/>
          <p:nvPr/>
        </p:nvSpPr>
        <p:spPr>
          <a:xfrm>
            <a:off x="1155312" y="997009"/>
            <a:ext cx="2721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ENJEUX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A67BE5AE-D83D-F2C0-D9F7-9C91BCB6A2B2}"/>
              </a:ext>
            </a:extLst>
          </p:cNvPr>
          <p:cNvSpPr txBox="1">
            <a:spLocks/>
          </p:cNvSpPr>
          <p:nvPr/>
        </p:nvSpPr>
        <p:spPr>
          <a:xfrm>
            <a:off x="533042" y="69176"/>
            <a:ext cx="11269338" cy="874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latin typeface="Georgia" panose="02040502050405020303" pitchFamily="18" charset="0"/>
              </a:rPr>
              <a:t>4.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b="1" dirty="0">
                <a:latin typeface="Georgia" panose="02040502050405020303" pitchFamily="18" charset="0"/>
              </a:rPr>
              <a:t>Enjeux et implications 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3998B819-5431-8E3C-BC5F-9AEF67D13CDD}"/>
              </a:ext>
            </a:extLst>
          </p:cNvPr>
          <p:cNvCxnSpPr/>
          <p:nvPr/>
        </p:nvCxnSpPr>
        <p:spPr>
          <a:xfrm>
            <a:off x="372737" y="84676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324FD6DD-4A59-BCEB-9FF6-DC7F4F57A222}"/>
              </a:ext>
            </a:extLst>
          </p:cNvPr>
          <p:cNvCxnSpPr>
            <a:cxnSpLocks/>
          </p:cNvCxnSpPr>
          <p:nvPr/>
        </p:nvCxnSpPr>
        <p:spPr>
          <a:xfrm>
            <a:off x="533042" y="1227842"/>
            <a:ext cx="528665" cy="0"/>
          </a:xfrm>
          <a:prstGeom prst="straightConnector1">
            <a:avLst/>
          </a:prstGeom>
          <a:ln w="7620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718186DE-D30E-E045-CCA6-E2C580F05B02}"/>
              </a:ext>
            </a:extLst>
          </p:cNvPr>
          <p:cNvSpPr txBox="1">
            <a:spLocks/>
          </p:cNvSpPr>
          <p:nvPr/>
        </p:nvSpPr>
        <p:spPr>
          <a:xfrm>
            <a:off x="372737" y="1538110"/>
            <a:ext cx="11429643" cy="49431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Principalement, c’est la </a:t>
            </a:r>
            <a:r>
              <a:rPr lang="fr-FR" sz="2400" b="1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TRANSFORMATION INSTITUTIONNELLE </a:t>
            </a: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la CONFORMITÉ AUX EXIGENCES de la loi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2000" kern="1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délais de 12 mois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4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9625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façon spécifique :</a:t>
            </a:r>
          </a:p>
          <a:p>
            <a:pPr marL="1266825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Choix de la forme juridique (</a:t>
            </a:r>
            <a:r>
              <a:rPr lang="fr-FR" sz="17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notamment pour les SFD de type Association, …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266825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Regroupement/Affiliation (</a:t>
            </a:r>
            <a:r>
              <a:rPr lang="fr-FR" sz="17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notamment pour les SFD isolés, …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266825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du capital minimum (</a:t>
            </a:r>
            <a:r>
              <a:rPr lang="fr-FR" sz="17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notamment pour les SFD de taille petite, …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266825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du nombre de coopérateurs (au cas)</a:t>
            </a:r>
          </a:p>
          <a:p>
            <a:pPr marL="1266825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des autres exigences, notamment la </a:t>
            </a:r>
            <a:r>
              <a:rPr lang="fr-FR" sz="2000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Gouvernance :</a:t>
            </a:r>
          </a:p>
          <a:p>
            <a:pPr marL="1612900" lvl="2" indent="-346075">
              <a:lnSpc>
                <a:spcPct val="150000"/>
              </a:lnSpc>
            </a:pPr>
            <a:r>
              <a:rPr lang="fr-FR" sz="1600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L’administration (</a:t>
            </a:r>
            <a:r>
              <a:rPr lang="fr-FR" sz="14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Administrateurs</a:t>
            </a:r>
            <a:r>
              <a:rPr lang="fr-FR" sz="1600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la direction/gestion (</a:t>
            </a:r>
            <a:r>
              <a:rPr lang="fr-FR" sz="14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 exécutif</a:t>
            </a:r>
            <a:r>
              <a:rPr lang="fr-FR" sz="1600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le SIG, Contrôle interne (</a:t>
            </a:r>
            <a:r>
              <a:rPr lang="fr-FR" sz="12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Risques et conformité, LBCFT, Contrôle permanant, audit interne, …</a:t>
            </a:r>
            <a:r>
              <a:rPr lang="fr-FR" sz="1600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Contrôle externe (</a:t>
            </a:r>
            <a:r>
              <a:rPr lang="fr-FR" sz="14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CAC obligatoire</a:t>
            </a:r>
            <a:r>
              <a:rPr lang="fr-FR" sz="1600" kern="1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r-FR" sz="16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etc.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E205F54-7C77-234C-C441-2B81BE199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Espace réservé du numéro de diapositive 19">
            <a:extLst>
              <a:ext uri="{FF2B5EF4-FFF2-40B4-BE49-F238E27FC236}">
                <a16:creationId xmlns:a16="http://schemas.microsoft.com/office/drawing/2014/main" id="{3056DEE1-EAE7-0616-DC9E-668BFBCE0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12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B1F1D-8DC3-25C5-378B-3AD3E1967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>
            <a:extLst>
              <a:ext uri="{FF2B5EF4-FFF2-40B4-BE49-F238E27FC236}">
                <a16:creationId xmlns:a16="http://schemas.microsoft.com/office/drawing/2014/main" id="{47211F97-65A7-AB27-642E-1926463C2976}"/>
              </a:ext>
            </a:extLst>
          </p:cNvPr>
          <p:cNvSpPr txBox="1"/>
          <p:nvPr/>
        </p:nvSpPr>
        <p:spPr>
          <a:xfrm>
            <a:off x="1155312" y="1104583"/>
            <a:ext cx="640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IMPLICATIONS POUR LES SFD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B16E371-0E44-E1A7-53F1-65A0C6AD0192}"/>
              </a:ext>
            </a:extLst>
          </p:cNvPr>
          <p:cNvSpPr txBox="1">
            <a:spLocks/>
          </p:cNvSpPr>
          <p:nvPr/>
        </p:nvSpPr>
        <p:spPr>
          <a:xfrm>
            <a:off x="533042" y="69176"/>
            <a:ext cx="11269338" cy="87409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latin typeface="Georgia" panose="02040502050405020303" pitchFamily="18" charset="0"/>
              </a:rPr>
              <a:t>4.</a:t>
            </a:r>
            <a:r>
              <a:rPr lang="fr-FR" sz="3600" b="1" dirty="0">
                <a:latin typeface="Georgia" panose="02040502050405020303" pitchFamily="18" charset="0"/>
              </a:rPr>
              <a:t> </a:t>
            </a:r>
            <a:r>
              <a:rPr lang="fr-FR" b="1" dirty="0">
                <a:latin typeface="Georgia" panose="02040502050405020303" pitchFamily="18" charset="0"/>
              </a:rPr>
              <a:t>Enjeux et implications</a:t>
            </a:r>
            <a:r>
              <a:rPr lang="fr-FR" sz="6000" b="1" dirty="0">
                <a:latin typeface="Georgia" panose="02040502050405020303" pitchFamily="18" charset="0"/>
              </a:rPr>
              <a:t> </a:t>
            </a:r>
            <a:r>
              <a:rPr lang="fr-FR" sz="20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(suite)</a:t>
            </a:r>
            <a:r>
              <a:rPr lang="fr-FR" sz="2000" b="1" dirty="0">
                <a:latin typeface="Georgia" panose="02040502050405020303" pitchFamily="18" charset="0"/>
              </a:rPr>
              <a:t> </a:t>
            </a:r>
            <a:endParaRPr lang="fr-BJ" sz="3600" b="1" dirty="0">
              <a:latin typeface="Georgia" panose="02040502050405020303" pitchFamily="18" charset="0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D6D80E0-3AF2-04E8-8A67-D68DCCDB30D4}"/>
              </a:ext>
            </a:extLst>
          </p:cNvPr>
          <p:cNvCxnSpPr/>
          <p:nvPr/>
        </p:nvCxnSpPr>
        <p:spPr>
          <a:xfrm>
            <a:off x="372737" y="846761"/>
            <a:ext cx="114465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CA8FBEC5-9183-C2EB-4152-10117B7E67F2}"/>
              </a:ext>
            </a:extLst>
          </p:cNvPr>
          <p:cNvCxnSpPr>
            <a:cxnSpLocks/>
          </p:cNvCxnSpPr>
          <p:nvPr/>
        </p:nvCxnSpPr>
        <p:spPr>
          <a:xfrm>
            <a:off x="533042" y="1335416"/>
            <a:ext cx="528665" cy="0"/>
          </a:xfrm>
          <a:prstGeom prst="straightConnector1">
            <a:avLst/>
          </a:prstGeom>
          <a:ln w="7620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C328DA17-EF0C-72FE-105F-ABD1F5FC4A2C}"/>
              </a:ext>
            </a:extLst>
          </p:cNvPr>
          <p:cNvSpPr txBox="1">
            <a:spLocks/>
          </p:cNvSpPr>
          <p:nvPr/>
        </p:nvSpPr>
        <p:spPr>
          <a:xfrm>
            <a:off x="372737" y="1789116"/>
            <a:ext cx="11676388" cy="4943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Changement de forme juridique (</a:t>
            </a:r>
            <a:r>
              <a:rPr lang="fr-FR" sz="2000" kern="100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devenir SA ou Société coopérative</a:t>
            </a: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;</a:t>
            </a:r>
          </a:p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Regroupement/affiliation/disparition </a:t>
            </a:r>
            <a:r>
              <a:rPr lang="fr-FR" sz="1800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 pouvoir satisfaire aux exigences de la loi.</a:t>
            </a:r>
            <a:r>
              <a:rPr lang="fr-FR" sz="18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0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sz="24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kern="1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pour les IMF d’offrir de nouveaux services suivis d’un meilleur encadrement ;</a:t>
            </a:r>
          </a:p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kern="1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Diminution des risques de retrait d’agrément ou de mise sous administration provisoire ;</a:t>
            </a:r>
          </a:p>
          <a:p>
            <a:pPr marL="809625" indent="-45720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kern="100" dirty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Stabilité de gestion et bonne gouvernance dans le secteur ; Etc.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01A22AE-1905-C4B5-CF2A-878533517D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4"/>
          <a:stretch/>
        </p:blipFill>
        <p:spPr bwMode="auto">
          <a:xfrm>
            <a:off x="9791700" y="6307756"/>
            <a:ext cx="1264645" cy="40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1C3D1260-D60E-9998-C97A-4D15C8A514B5}"/>
              </a:ext>
            </a:extLst>
          </p:cNvPr>
          <p:cNvCxnSpPr>
            <a:cxnSpLocks/>
          </p:cNvCxnSpPr>
          <p:nvPr/>
        </p:nvCxnSpPr>
        <p:spPr>
          <a:xfrm>
            <a:off x="427909" y="3469016"/>
            <a:ext cx="528665" cy="0"/>
          </a:xfrm>
          <a:prstGeom prst="straightConnector1">
            <a:avLst/>
          </a:prstGeom>
          <a:ln w="76200">
            <a:solidFill>
              <a:srgbClr val="0054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4574D1-E960-8F00-3294-8F07A2B3F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C4B-17C7-41A9-A1D0-19FD7524FF7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763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TM03457452[[fn=Céleste]]</Template>
  <TotalTime>8125</TotalTime>
  <Words>1110</Words>
  <Application>Microsoft Office PowerPoint</Application>
  <PresentationFormat>Grand écran</PresentationFormat>
  <Paragraphs>107</Paragraphs>
  <Slides>11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Georgia</vt:lpstr>
      <vt:lpstr>Wingdings</vt:lpstr>
      <vt:lpstr>Thème Office</vt:lpstr>
      <vt:lpstr>2_Thème Office</vt:lpstr>
      <vt:lpstr>Présentation PowerPoint</vt:lpstr>
      <vt:lpstr>PLAN</vt:lpstr>
      <vt:lpstr>1. Introduction</vt:lpstr>
      <vt:lpstr>2. Les grandes lignes de la nouvelle loi</vt:lpstr>
      <vt:lpstr>2. Les grandes lignes de la nouvelle loi (suite)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Daouda Romaric SOUBEROU</cp:lastModifiedBy>
  <cp:revision>34</cp:revision>
  <cp:lastPrinted>2025-03-31T07:37:55Z</cp:lastPrinted>
  <dcterms:created xsi:type="dcterms:W3CDTF">2025-03-25T09:24:32Z</dcterms:created>
  <dcterms:modified xsi:type="dcterms:W3CDTF">2025-04-25T13:27:00Z</dcterms:modified>
</cp:coreProperties>
</file>